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DEA91-91E0-43BF-80E2-38FD87FB3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DD2BB-88F4-418F-84AA-C8952C9CC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BE03B-D5C2-4B59-ADD1-CCD32302B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C15BD-96A2-49F8-8475-035B8DED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43792-0988-4C02-98CF-096A35108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7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02EE7-0B2A-4946-B636-F5CD7685D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15263E-390A-45A5-B4A6-A7ECDC8EE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D006B-E73B-44C8-B2BA-E9E97D96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055ED-B5B2-47EC-AB15-8348653F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0A88F-35C7-4560-8A76-C94F5FF5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AF88BB-4FDE-4A72-AC55-8A1C0050B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27E2F-AFF9-4F74-B9CB-312779B4E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61B15-535C-4145-A011-C429A1F45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4BE52-BDF7-4BC6-BCDE-444D30BC8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EE321-6445-4337-9558-012C0296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6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16D1-9514-48E2-90D3-F7D89FB2E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80585-57E1-40E7-A2EB-4AF4BAC6C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05A98-B364-4CEA-B6BB-13092C711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7744F-9E9A-479C-A433-B6B1E99C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DCCA6-C12F-4AA9-B24D-D31B06D10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8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EF28-D716-4B2C-A7D4-EB8B83EA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F6D11-0FB5-4D0D-AE14-E79D0F6C0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F648E-E32C-430D-B152-70E2F741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C8612-DA44-44EF-A69A-1E941802F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F135F-7CD4-48F0-AEB3-A2AEF40A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8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09CDC-79AE-4311-B352-B1B10E133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258D8-FBD4-49F9-82BE-71C0E9E52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1C892-5EF5-4B6B-9F18-2F205B8FD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BE651-95A7-49AE-9B71-DA3109796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59AAC-8DBE-4304-85BB-5D7297B60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2FDCE-716A-44D8-9B66-C9423B57F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92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E4895-0029-4954-928B-EA942AD5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E750C-0300-4ECD-BCD3-E5B5A3103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50C03-3610-45AB-9329-E87A1FE10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AAC428-5842-4486-A889-AD139BCE4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367D4A-EDB3-4EC7-88B9-D924272728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08D5C0-A33B-43B2-BDEC-F8B23812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B41FAC-DED4-4A3A-9590-E6805E38D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CFE7AA-9999-42F9-9563-5023C1F25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7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7068D-0194-43FB-A871-6638F5F0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295269-9C0B-448B-8E8C-48251FF5C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03568C-8D5D-43FA-8AE9-0C2F3C331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DF78-69CC-48BE-A95B-74F5C6960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3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DFCF6E-94CA-439F-B483-AF14E1342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6627F-92A4-4DA1-B114-B7A8BC711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CF1D9-0A91-45E4-90BE-63445B63A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1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16D64-7CE1-40B3-B2E7-144F022E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2FE87-92B7-46DD-8D19-5AABB0111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32AA7-EA3F-44ED-B11D-EAF430B92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5229D-7238-4FC1-9B5F-CF9F2AFD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6658F-8345-436C-ACA5-08FBE3509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65870-DF6B-4074-BBCA-F365D645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0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E81C-9BD9-4357-9F2E-E1A542AC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06662F-AFE9-4813-88DE-68179897AC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24A35-A4CF-4137-AB71-4508FACBF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B224B-E1A1-4FB4-A73B-E4EA7918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39D72-009A-42D5-A5A7-9D0D11344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7E77A-1D11-4ADA-9249-F464205BF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2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FC1DA2-CD7F-4832-9115-96117FCA5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E24BE-30AE-4E25-A543-BE4B71E1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D1B8-839C-436A-BEF7-9926A89572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B1FD5-22F7-4048-BDE2-7DD07EE7776A}" type="datetimeFigureOut">
              <a:rPr lang="en-US" smtClean="0"/>
              <a:t>29/08/2025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609AB-894B-4B83-8237-5904CEDC3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C6DA9-4E5E-4C59-9ACA-98352F8D5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6C953-233E-481E-AC87-78CE351A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4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EDFAF-F3DF-4FD7-9D16-11496919E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4023" y="1053352"/>
            <a:ext cx="9144000" cy="3724836"/>
          </a:xfrm>
        </p:spPr>
        <p:txBody>
          <a:bodyPr>
            <a:normAutofit/>
          </a:bodyPr>
          <a:lstStyle/>
          <a:p>
            <a:r>
              <a:rPr lang="en-US" b="1" dirty="0"/>
              <a:t>Call Center Dashboard Design</a:t>
            </a:r>
            <a:br>
              <a:rPr lang="en-US" b="1" dirty="0"/>
            </a:br>
            <a:r>
              <a:rPr lang="en-US" b="1" dirty="0"/>
              <a:t>&amp;</a:t>
            </a:r>
            <a:br>
              <a:rPr lang="en-US" b="1" dirty="0"/>
            </a:br>
            <a:r>
              <a:rPr lang="en-US" b="1" dirty="0"/>
              <a:t>Other Module change</a:t>
            </a:r>
          </a:p>
        </p:txBody>
      </p:sp>
    </p:spTree>
    <p:extLst>
      <p:ext uri="{BB962C8B-B14F-4D97-AF65-F5344CB8AC3E}">
        <p14:creationId xmlns:p14="http://schemas.microsoft.com/office/powerpoint/2010/main" val="114677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5E5585-7EB9-411D-9D3E-100D1170E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29" y="1522711"/>
            <a:ext cx="11546541" cy="43312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5B1F89-2872-4B91-ACD5-83F5443C3C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0297"/>
            <a:ext cx="12192000" cy="5958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CEF75D3-DBCB-4009-8F3B-FFA88F002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186122"/>
            <a:ext cx="12192000" cy="336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9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D43D245-E4EC-417E-B661-76BC65111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9200"/>
            <a:ext cx="12192000" cy="521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79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2B8DB535-E0C8-4E35-BCBE-13243E242889}"/>
              </a:ext>
            </a:extLst>
          </p:cNvPr>
          <p:cNvSpPr txBox="1"/>
          <p:nvPr/>
        </p:nvSpPr>
        <p:spPr>
          <a:xfrm>
            <a:off x="367553" y="313764"/>
            <a:ext cx="80728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📊 Suggested Report Types for Better Analytics</a:t>
            </a:r>
          </a:p>
          <a:p>
            <a:r>
              <a:rPr lang="en-US" b="1" dirty="0"/>
              <a:t>1. Agent Performance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Metrics per agent: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Total Calls Handled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Answered vs Abandoned Calls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Average Call Duration (Talk + Wrap-up)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Break Time (with type: Meal, Rest, Personal,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Queue Handling Efficiency (how many calls picked from queue)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Helps supervisors track productivity and identify top/bottom performers.</a:t>
            </a:r>
          </a:p>
          <a:p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4535858-43A3-4568-824B-09EE4EBB5377}"/>
              </a:ext>
            </a:extLst>
          </p:cNvPr>
          <p:cNvSpPr txBox="1"/>
          <p:nvPr/>
        </p:nvSpPr>
        <p:spPr>
          <a:xfrm>
            <a:off x="367553" y="3272117"/>
            <a:ext cx="819076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2. Call Flow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Metrics: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Offered Calls vs Answered Calls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Abandoned Calls (with wait time before drop)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Transfer Calls (who initiated, to whom, success/failure)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Conference Calls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Outbound vs Inbound split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Understand how calls are being managed, identify choke points in routing.</a:t>
            </a:r>
          </a:p>
        </p:txBody>
      </p:sp>
    </p:spTree>
    <p:extLst>
      <p:ext uri="{BB962C8B-B14F-4D97-AF65-F5344CB8AC3E}">
        <p14:creationId xmlns:p14="http://schemas.microsoft.com/office/powerpoint/2010/main" val="184691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A9CEB0-25A0-49C3-AE03-C2B9A27EC4E4}"/>
              </a:ext>
            </a:extLst>
          </p:cNvPr>
          <p:cNvSpPr txBox="1"/>
          <p:nvPr/>
        </p:nvSpPr>
        <p:spPr>
          <a:xfrm>
            <a:off x="170330" y="188258"/>
            <a:ext cx="9253302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3. Queue &amp; Waiting Time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Breakdown: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Queue Time (avg, max, min)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Department-wise waiting load (Sales, Support, NDR,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Language-wise distribution (Hindi, English, Tamil, Telugu,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Calls dropped while waiting</a:t>
            </a:r>
          </a:p>
          <a:p>
            <a:r>
              <a:rPr lang="en-US" b="1" dirty="0"/>
              <a:t>Use Case:</a:t>
            </a:r>
            <a:r>
              <a:rPr lang="en-US" dirty="0"/>
              <a:t> Helps optimize IVR routing and staffing per department/language.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4. SLA &amp; Service Quality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KPIs: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Service Level % (calls answered within SLA target, e.g., 30 sec)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Average Handling Time (AHT) vs Target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Connectivity Success Rate (Connected Calls / Dialed Calls)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Quick Drops (calls disconnected in &lt;5 seconds)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Measure compliance with service agreements and customer satisfaction benchmarks.</a:t>
            </a:r>
          </a:p>
          <a:p>
            <a:br>
              <a:rPr lang="en-US" dirty="0"/>
            </a:br>
            <a:r>
              <a:rPr lang="en-US" b="1" dirty="0"/>
              <a:t>5. Break &amp; Idle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Metrics per agent: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Total Breaks Taken (time + type)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Idle Time vs On-Call Time ratio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Manual-On usage (agents marking ready but not taking calls)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Ensures fair break distribution and prevents misuse of idle/manual status.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24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0B7D68-0137-49A1-A7DB-B40F413668EF}"/>
              </a:ext>
            </a:extLst>
          </p:cNvPr>
          <p:cNvSpPr txBox="1"/>
          <p:nvPr/>
        </p:nvSpPr>
        <p:spPr>
          <a:xfrm>
            <a:off x="591671" y="248814"/>
            <a:ext cx="1034527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6. Missed Call &amp; Callback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Data Points: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Missed Calls (abandoned + disconnected while in queue)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Auto-assignment logs (to longest idle agent)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Callback attempts &amp; outcomes</a:t>
            </a:r>
          </a:p>
          <a:p>
            <a:r>
              <a:rPr lang="en-US" b="1" dirty="0"/>
              <a:t>Use Case:</a:t>
            </a:r>
            <a:r>
              <a:rPr lang="en-US" dirty="0"/>
              <a:t> Prevents customer loss, ensures every missed call gets follow-up.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7. Department &amp; Language Utilization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Breakdown: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Calls handled per department (Sales, Support, Verification,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Calls handled per language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Queue-to-answer ratio per category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Forecast staffing requirements per department &amp; language.</a:t>
            </a:r>
          </a:p>
          <a:p>
            <a:br>
              <a:rPr lang="en-US" b="1" dirty="0"/>
            </a:br>
            <a:r>
              <a:rPr lang="en-US" b="1" dirty="0"/>
              <a:t>8. Real-Time Alerts Dashboard (for Supervisors)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Visual KPIs: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Live Calls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Agents on Break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Calls in Queue (highlight if &gt;10 waiting)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Abandoned Call Spike (red alert if &gt;10 in 5 mins)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 Case:</a:t>
            </a:r>
            <a:r>
              <a:rPr lang="en-US" dirty="0"/>
              <a:t> Live operational control, like a </a:t>
            </a:r>
            <a:r>
              <a:rPr lang="en-US" b="1" dirty="0"/>
              <a:t>command center view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4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538E-7EE2-4A7C-866E-03C3997BF179}"/>
              </a:ext>
            </a:extLst>
          </p:cNvPr>
          <p:cNvSpPr txBox="1">
            <a:spLocks/>
          </p:cNvSpPr>
          <p:nvPr/>
        </p:nvSpPr>
        <p:spPr>
          <a:xfrm>
            <a:off x="116540" y="0"/>
            <a:ext cx="9144000" cy="7261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 Required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00CD9C-E9D4-46C6-BA10-78F855FA3458}"/>
              </a:ext>
            </a:extLst>
          </p:cNvPr>
          <p:cNvSpPr txBox="1"/>
          <p:nvPr/>
        </p:nvSpPr>
        <p:spPr>
          <a:xfrm>
            <a:off x="448235" y="663388"/>
            <a:ext cx="1082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📌 Call Center Dashboard &amp; DID Flow – Developer Requirements</a:t>
            </a:r>
          </a:p>
          <a:p>
            <a:r>
              <a:rPr lang="en-US" b="1" dirty="0"/>
              <a:t>1. DID Management &amp; Preview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Show </a:t>
            </a:r>
            <a:r>
              <a:rPr lang="en-US" b="1" dirty="0"/>
              <a:t>active DID list</a:t>
            </a:r>
            <a:r>
              <a:rPr lang="en-US" dirty="0"/>
              <a:t> with preview.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Include </a:t>
            </a:r>
            <a:r>
              <a:rPr lang="en-US" b="1" dirty="0"/>
              <a:t>old DID call incoming status flow</a:t>
            </a:r>
            <a:r>
              <a:rPr lang="en-US" dirty="0"/>
              <a:t> for tracking past 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 </a:t>
            </a:r>
            <a:r>
              <a:rPr lang="en-US" b="1" dirty="0"/>
              <a:t>DID-wise report</a:t>
            </a:r>
            <a:r>
              <a:rPr lang="en-US" dirty="0"/>
              <a:t> to check: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Incoming calls per DID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Call response status (answered, missed, abandoned, transferred, etc.)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3A5BB9-66BC-446A-B52B-D026BFA2D6E5}"/>
              </a:ext>
            </a:extLst>
          </p:cNvPr>
          <p:cNvSpPr txBox="1"/>
          <p:nvPr/>
        </p:nvSpPr>
        <p:spPr>
          <a:xfrm>
            <a:off x="448234" y="3146612"/>
            <a:ext cx="102735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Reporting &amp; Columns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 </a:t>
            </a:r>
            <a:r>
              <a:rPr lang="en-US" b="1" dirty="0"/>
              <a:t>Column AB</a:t>
            </a:r>
            <a:r>
              <a:rPr lang="en-US" dirty="0"/>
              <a:t> → Show </a:t>
            </a:r>
            <a:r>
              <a:rPr lang="en-US" b="1" dirty="0"/>
              <a:t>who disconnected the call</a:t>
            </a:r>
            <a:r>
              <a:rPr lang="en-US" dirty="0"/>
              <a:t> (Agent cut / agent disconnect).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 </a:t>
            </a:r>
            <a:r>
              <a:rPr lang="en-US" b="1" dirty="0"/>
              <a:t>Total Break Time</a:t>
            </a:r>
            <a:r>
              <a:rPr lang="en-US" dirty="0"/>
              <a:t> per agent: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Tea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Lunch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Washroom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Medical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Highlight break </a:t>
            </a:r>
            <a:r>
              <a:rPr lang="en-US" b="1" dirty="0"/>
              <a:t>exceeded limit in RED</a:t>
            </a:r>
            <a:r>
              <a:rPr lang="en-US" dirty="0"/>
              <a:t>.(1:00:00)</a:t>
            </a:r>
          </a:p>
        </p:txBody>
      </p:sp>
    </p:spTree>
    <p:extLst>
      <p:ext uri="{BB962C8B-B14F-4D97-AF65-F5344CB8AC3E}">
        <p14:creationId xmlns:p14="http://schemas.microsoft.com/office/powerpoint/2010/main" val="362951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73E6B6-3407-46B2-A58C-D965E4C10D9D}"/>
              </a:ext>
            </a:extLst>
          </p:cNvPr>
          <p:cNvSpPr txBox="1"/>
          <p:nvPr/>
        </p:nvSpPr>
        <p:spPr>
          <a:xfrm>
            <a:off x="528917" y="352362"/>
            <a:ext cx="996875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3. Call Transfer &amp; Conference Flow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Enable </a:t>
            </a:r>
            <a:r>
              <a:rPr lang="en-US" b="1" dirty="0"/>
              <a:t>Agent Selection</a:t>
            </a:r>
            <a:r>
              <a:rPr lang="en-US" dirty="0"/>
              <a:t> for call transfer and conference: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Same Department</a:t>
            </a:r>
            <a:r>
              <a:rPr lang="en-US" dirty="0"/>
              <a:t>: show available agents in that department.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Cross Department</a:t>
            </a:r>
            <a:r>
              <a:rPr lang="en-US" dirty="0"/>
              <a:t>: show available agents from other departments (list view).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Flow: Customer → Hold/Waiting → Agent selects transfer → System lands call to target agent.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35832-C1B3-40DC-A6C2-D37C833578F9}"/>
              </a:ext>
            </a:extLst>
          </p:cNvPr>
          <p:cNvSpPr txBox="1"/>
          <p:nvPr/>
        </p:nvSpPr>
        <p:spPr>
          <a:xfrm>
            <a:off x="528917" y="2094637"/>
            <a:ext cx="909021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4. Customer Call Handling Rules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Max Call Limit Rule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One agent can handle a maximum of </a:t>
            </a:r>
            <a:r>
              <a:rPr lang="en-US" b="1" dirty="0"/>
              <a:t>4 calls from the same customer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After 5 calls → </a:t>
            </a:r>
            <a:r>
              <a:rPr lang="en-US" b="1" dirty="0"/>
              <a:t>Permission required</a:t>
            </a:r>
            <a:r>
              <a:rPr lang="en-US" dirty="0"/>
              <a:t> for the agent.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Further calls must be routed from a </a:t>
            </a:r>
            <a:r>
              <a:rPr lang="en-US" b="1" dirty="0"/>
              <a:t>different DID</a:t>
            </a:r>
            <a:r>
              <a:rPr lang="en-US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F26DCE-3789-480E-8D8D-A6C02A0AD6A0}"/>
              </a:ext>
            </a:extLst>
          </p:cNvPr>
          <p:cNvSpPr txBox="1"/>
          <p:nvPr/>
        </p:nvSpPr>
        <p:spPr>
          <a:xfrm>
            <a:off x="528917" y="3733329"/>
            <a:ext cx="968188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5. Additional Points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Show </a:t>
            </a:r>
            <a:r>
              <a:rPr lang="en-US" b="1" dirty="0"/>
              <a:t>total waiting time</a:t>
            </a:r>
            <a:r>
              <a:rPr lang="en-US" dirty="0"/>
              <a:t> and queue flow per DID.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Track </a:t>
            </a:r>
            <a:r>
              <a:rPr lang="en-US" b="1" dirty="0"/>
              <a:t>call transfer history</a:t>
            </a:r>
            <a:r>
              <a:rPr lang="en-US" dirty="0"/>
              <a:t> (Agent → Target Agent/Department).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Flash/notification popup for </a:t>
            </a:r>
            <a:r>
              <a:rPr lang="en-US" b="1" dirty="0"/>
              <a:t>missed calls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Dashboard filters by: DID, Agent, Department, Date Range.</a:t>
            </a:r>
          </a:p>
        </p:txBody>
      </p:sp>
    </p:spTree>
    <p:extLst>
      <p:ext uri="{BB962C8B-B14F-4D97-AF65-F5344CB8AC3E}">
        <p14:creationId xmlns:p14="http://schemas.microsoft.com/office/powerpoint/2010/main" val="253409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1F45E8-5592-4156-AB6B-5A236DC4DEA3}"/>
              </a:ext>
            </a:extLst>
          </p:cNvPr>
          <p:cNvSpPr txBox="1"/>
          <p:nvPr/>
        </p:nvSpPr>
        <p:spPr>
          <a:xfrm>
            <a:off x="493058" y="891517"/>
            <a:ext cx="9681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6 if any addition Deepak can addon </a:t>
            </a:r>
            <a:r>
              <a:rPr lang="en-US" b="1"/>
              <a:t>the points more.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89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724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Call Center Dashboard Design &amp; Other Module change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ITRS</dc:creator>
  <cp:lastModifiedBy>ITRS</cp:lastModifiedBy>
  <cp:revision>9</cp:revision>
  <dcterms:created xsi:type="dcterms:W3CDTF">2025-08-29T06:17:38Z</dcterms:created>
  <dcterms:modified xsi:type="dcterms:W3CDTF">2025-08-29T06:47:10Z</dcterms:modified>
</cp:coreProperties>
</file>