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3" r:id="rId2"/>
    <p:sldId id="294" r:id="rId3"/>
    <p:sldId id="281" r:id="rId4"/>
    <p:sldId id="296" r:id="rId5"/>
    <p:sldId id="295" r:id="rId6"/>
    <p:sldId id="297" r:id="rId7"/>
    <p:sldId id="298" r:id="rId8"/>
    <p:sldId id="299" r:id="rId9"/>
    <p:sldId id="314" r:id="rId10"/>
    <p:sldId id="315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9" r:id="rId19"/>
    <p:sldId id="310" r:id="rId20"/>
    <p:sldId id="311" r:id="rId21"/>
    <p:sldId id="282" r:id="rId22"/>
    <p:sldId id="312" r:id="rId23"/>
    <p:sldId id="316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6A0C"/>
    <a:srgbClr val="FFFF99"/>
    <a:srgbClr val="FFFF66"/>
    <a:srgbClr val="F3FD9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584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7" d="100"/>
        <a:sy n="67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3356992"/>
            <a:ext cx="7270576" cy="1080120"/>
          </a:xfrm>
        </p:spPr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4509120"/>
            <a:ext cx="6224736" cy="100811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48326B-FC76-45D7-8E17-42DCC94D98C4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980DB-F330-4661-BF00-AF3EBD5B4CF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FC2235-35CE-4ACD-B757-36FB6A8E6651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D6E4C-2ADA-483D-862C-A25BD3CB2B1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80728"/>
            <a:ext cx="2057400" cy="5145435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80728"/>
            <a:ext cx="6019800" cy="514543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5D5C3D-D084-4E1E-AE00-D0FF20541BD5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51DE7C-3AA8-4D3A-8F1B-8790FA85A96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3F0DBC-EF8C-436F-8399-BFA9FC6C542D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2D2B-E78E-4173-A7C3-6C57FFEC9CC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8C34E3-6C59-4A06-90A3-95510AD28CA5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4DDE4-3934-4E7B-BBEC-A06E0CDFC57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0014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50014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F8E37A-3C9C-48E2-AC15-8743DEA0CA4F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FD31D-4198-4A43-8F25-B3BB37472D3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4214"/>
            <a:ext cx="4040188" cy="686398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3976"/>
            <a:ext cx="4040188" cy="4239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4214"/>
            <a:ext cx="4041775" cy="686398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3976"/>
            <a:ext cx="4041775" cy="4239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9D792C-CA98-49A5-B9B9-21B5A4ABB0FF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F4BA3D-76E1-4056-A983-F5B5659DB56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1593BE-7725-4E16-9B62-5070B84789FD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E2943F-8EC5-4803-AC8D-A024714A901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711005-F0B5-42C5-8CBC-6EF2D6CF21AC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E248A1-D548-474D-97BE-3EA164720EA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3008313" cy="648072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80728"/>
            <a:ext cx="5111750" cy="51454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28800"/>
            <a:ext cx="3008313" cy="4497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7F09C2-EB25-4DCA-8F6D-155660158DC0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174116-2885-44CC-B16B-A2539C45C14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61196"/>
            <a:ext cx="5486400" cy="506141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52736"/>
            <a:ext cx="5486400" cy="367483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CN" noProof="0" smtClean="0"/>
              <a:t>Click icon to add picture</a:t>
            </a:r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53393"/>
            <a:ext cx="5486400" cy="7188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ECB7DC-89ED-47BA-9543-671A1DF40F0C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91D6A-5D7B-433F-8F06-9BA08F0036D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229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zh-C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81075"/>
            <a:ext cx="82296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390D3E7-2443-468F-903A-8C04E5C653F8}" type="datetimeFigureOut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EDF07C-62B7-4909-8222-D625A6E71C8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sansoft@sansoftwares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3000372"/>
            <a:ext cx="5832648" cy="364540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1142984"/>
            <a:ext cx="9144000" cy="1872208"/>
          </a:xfrm>
          <a:prstGeom prst="rect">
            <a:avLst/>
          </a:prstGeom>
          <a:solidFill>
            <a:srgbClr val="00B0F0">
              <a:alpha val="2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Call Centre Solution for Real Estate Sector</a:t>
            </a:r>
            <a:endParaRPr lang="en-US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DATA</a:t>
            </a:r>
            <a:endParaRPr lang="en-US" sz="3200" dirty="0"/>
          </a:p>
        </p:txBody>
      </p:sp>
      <p:sp>
        <p:nvSpPr>
          <p:cNvPr id="23" name="Rectangle 22"/>
          <p:cNvSpPr/>
          <p:nvPr/>
        </p:nvSpPr>
        <p:spPr>
          <a:xfrm>
            <a:off x="2714580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DIALER</a:t>
            </a:r>
            <a:endParaRPr lang="en-US" sz="3200" dirty="0"/>
          </a:p>
        </p:txBody>
      </p:sp>
      <p:sp>
        <p:nvSpPr>
          <p:cNvPr id="24" name="Rectangle 23"/>
          <p:cNvSpPr/>
          <p:nvPr/>
        </p:nvSpPr>
        <p:spPr>
          <a:xfrm>
            <a:off x="5000596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AGENT</a:t>
            </a:r>
            <a:endParaRPr lang="en-US" sz="3200" dirty="0"/>
          </a:p>
        </p:txBody>
      </p:sp>
      <p:sp>
        <p:nvSpPr>
          <p:cNvPr id="25" name="Rectangle 24"/>
          <p:cNvSpPr/>
          <p:nvPr/>
        </p:nvSpPr>
        <p:spPr>
          <a:xfrm>
            <a:off x="7286612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CLIENT</a:t>
            </a:r>
            <a:endParaRPr lang="en-US" sz="3200" dirty="0"/>
          </a:p>
        </p:txBody>
      </p:sp>
      <p:sp>
        <p:nvSpPr>
          <p:cNvPr id="89" name="Rectangle 88"/>
          <p:cNvSpPr/>
          <p:nvPr/>
        </p:nvSpPr>
        <p:spPr>
          <a:xfrm>
            <a:off x="142876" y="3714752"/>
            <a:ext cx="1857356" cy="128588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Preview  Dialer</a:t>
            </a:r>
            <a:endParaRPr lang="en-US" sz="2800" dirty="0"/>
          </a:p>
        </p:txBody>
      </p:sp>
      <p:sp>
        <p:nvSpPr>
          <p:cNvPr id="90" name="Rectangle 89"/>
          <p:cNvSpPr/>
          <p:nvPr/>
        </p:nvSpPr>
        <p:spPr>
          <a:xfrm>
            <a:off x="2500330" y="3714752"/>
            <a:ext cx="2000232" cy="128588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Progressive Dialer</a:t>
            </a:r>
            <a:endParaRPr lang="en-US" sz="2800" dirty="0"/>
          </a:p>
        </p:txBody>
      </p:sp>
      <p:sp>
        <p:nvSpPr>
          <p:cNvPr id="92" name="Rectangle 91"/>
          <p:cNvSpPr/>
          <p:nvPr/>
        </p:nvSpPr>
        <p:spPr>
          <a:xfrm>
            <a:off x="5000660" y="3714752"/>
            <a:ext cx="2000232" cy="135732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Automatic Dialer</a:t>
            </a:r>
            <a:endParaRPr lang="en-US" sz="2800" dirty="0"/>
          </a:p>
        </p:txBody>
      </p:sp>
      <p:sp>
        <p:nvSpPr>
          <p:cNvPr id="26" name="Right Arrow 25"/>
          <p:cNvSpPr/>
          <p:nvPr/>
        </p:nvSpPr>
        <p:spPr>
          <a:xfrm>
            <a:off x="1785918" y="1785926"/>
            <a:ext cx="906970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wn Arrow 32"/>
          <p:cNvSpPr/>
          <p:nvPr/>
        </p:nvSpPr>
        <p:spPr>
          <a:xfrm>
            <a:off x="1071570" y="3000372"/>
            <a:ext cx="45719" cy="714380"/>
          </a:xfrm>
          <a:prstGeom prst="down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>
            <a:off x="3500462" y="2428868"/>
            <a:ext cx="45719" cy="1285884"/>
          </a:xfrm>
          <a:prstGeom prst="down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wn Arrow 34"/>
          <p:cNvSpPr/>
          <p:nvPr/>
        </p:nvSpPr>
        <p:spPr>
          <a:xfrm>
            <a:off x="6000792" y="3000372"/>
            <a:ext cx="45719" cy="71438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Arrow 37"/>
          <p:cNvSpPr/>
          <p:nvPr/>
        </p:nvSpPr>
        <p:spPr>
          <a:xfrm>
            <a:off x="4143372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1071570" y="2928934"/>
            <a:ext cx="4929222" cy="71438"/>
          </a:xfrm>
          <a:prstGeom prst="right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>
            <a:off x="6429388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" name="Picture 2" descr="C:\Users\Rahul-new\Desktop\Untitled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112" y="-24"/>
            <a:ext cx="9134888" cy="996185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0" y="0"/>
            <a:ext cx="89297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FF00"/>
                </a:solidFill>
                <a:latin typeface="+mj-lt"/>
              </a:rPr>
              <a:t>DIALER FOR OUTGOING CALLS</a:t>
            </a:r>
            <a:endParaRPr lang="en-US" sz="4400" dirty="0">
              <a:solidFill>
                <a:srgbClr val="FFFF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26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42" grpId="0" animBg="1"/>
      <p:bldP spid="20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1026" name="Picture 2" descr="C:\Users\Rahul-new\Desktop\Untitled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112" y="0"/>
            <a:ext cx="9134888" cy="996185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428596" y="0"/>
            <a:ext cx="8229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Contact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923112" cy="1800200"/>
          </a:xfrm>
        </p:spPr>
        <p:txBody>
          <a:bodyPr/>
          <a:lstStyle/>
          <a:p>
            <a:r>
              <a:rPr lang="en-US" dirty="0" smtClean="0"/>
              <a:t>Captures &amp; manages lead received resulting in a quantum increase in the conversion rate</a:t>
            </a:r>
          </a:p>
        </p:txBody>
      </p:sp>
      <p:pic>
        <p:nvPicPr>
          <p:cNvPr id="7" name="Picture 6" descr="01c87b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2420888"/>
            <a:ext cx="3240360" cy="413145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496" y="2857520"/>
            <a:ext cx="4000504" cy="40005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1026" name="Picture 2" descr="C:\Users\Rahul-new\Desktop\Untitled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9112" y="0"/>
            <a:ext cx="9134888" cy="996185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251520" y="9624"/>
            <a:ext cx="8229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FFFF00"/>
                </a:solidFill>
              </a:rPr>
              <a:t>Contact Centre Solution</a:t>
            </a:r>
            <a:endParaRPr lang="en-IN" sz="4400" dirty="0">
              <a:solidFill>
                <a:srgbClr val="FFFF00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8043890" cy="1732182"/>
          </a:xfrm>
        </p:spPr>
        <p:txBody>
          <a:bodyPr/>
          <a:lstStyle/>
          <a:p>
            <a:r>
              <a:rPr lang="en-US" dirty="0" smtClean="0"/>
              <a:t>Helps in answering questions about properties over the phone, based on listings &amp; information sought by the customer. 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9172" y="3546152"/>
            <a:ext cx="4858804" cy="29071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1026" name="Picture 2" descr="C:\Users\Rahul-new\Desktop\Untitled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34888" cy="996185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500034" y="0"/>
            <a:ext cx="8229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FFFF00"/>
                </a:solidFill>
              </a:rPr>
              <a:t>Contact Centre Solution</a:t>
            </a:r>
            <a:endParaRPr lang="en-IN" sz="4400" dirty="0">
              <a:solidFill>
                <a:srgbClr val="FFFF00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5554960" cy="3168352"/>
          </a:xfrm>
        </p:spPr>
        <p:txBody>
          <a:bodyPr/>
          <a:lstStyle/>
          <a:p>
            <a:pPr marL="465138" lvl="1" indent="-300038" algn="just">
              <a:buFont typeface="Arial" pitchFamily="34" charset="0"/>
              <a:buChar char="•"/>
            </a:pPr>
            <a:r>
              <a:rPr lang="en-US" dirty="0" smtClean="0"/>
              <a:t>With our multi city IPBX system a central lead gather centre can be formed and leads can further be routed to the specific locations.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2015196"/>
            <a:ext cx="2971969" cy="4438140"/>
          </a:xfrm>
          <a:prstGeom prst="rect">
            <a:avLst/>
          </a:prstGeom>
        </p:spPr>
      </p:pic>
      <p:pic>
        <p:nvPicPr>
          <p:cNvPr id="1026" name="Picture 2" descr="C:\Users\Rahul-new\Desktop\Untitled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34888" cy="996185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428596" y="0"/>
            <a:ext cx="8229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FFFF00"/>
                </a:solidFill>
              </a:rPr>
              <a:t>Contact Centre Solution</a:t>
            </a:r>
            <a:endParaRPr lang="en-IN" sz="4400" dirty="0">
              <a:solidFill>
                <a:srgbClr val="FFFF00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35080" cy="3168352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Multi location calls routed from the central can be recorded for analyzing efficiency and effectiveness of the sales pitch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7" y="2996953"/>
            <a:ext cx="5466473" cy="3127928"/>
          </a:xfrm>
          <a:prstGeom prst="rect">
            <a:avLst/>
          </a:prstGeom>
        </p:spPr>
      </p:pic>
      <p:pic>
        <p:nvPicPr>
          <p:cNvPr id="1026" name="Picture 2" descr="C:\Users\Rahul-new\Desktop\Untitled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34888" cy="996185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428596" y="0"/>
            <a:ext cx="8229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FFFF00"/>
                </a:solidFill>
              </a:rPr>
              <a:t>Contact Centre Solution</a:t>
            </a:r>
            <a:endParaRPr lang="en-IN" sz="4400" dirty="0">
              <a:solidFill>
                <a:srgbClr val="FFFF00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35080" cy="3168352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err="1" smtClean="0"/>
              <a:t>Analyse</a:t>
            </a:r>
            <a:r>
              <a:rPr lang="en-US" dirty="0" smtClean="0"/>
              <a:t> the origin of the query or lead to realign the promotional budgets towards the activities giving more results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86853" y="2996952"/>
            <a:ext cx="4884730" cy="3456383"/>
          </a:xfrm>
          <a:prstGeom prst="rect">
            <a:avLst/>
          </a:prstGeom>
        </p:spPr>
      </p:pic>
      <p:pic>
        <p:nvPicPr>
          <p:cNvPr id="1026" name="Picture 2" descr="C:\Users\Rahul-new\Desktop\Untitled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34888" cy="996185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428596" y="0"/>
            <a:ext cx="8229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FFFF00"/>
                </a:solidFill>
              </a:rPr>
              <a:t>Contact Centre Solution</a:t>
            </a:r>
            <a:endParaRPr lang="en-IN" sz="4400" dirty="0">
              <a:solidFill>
                <a:srgbClr val="FFFF00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35080" cy="3168352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Through our integrated IVR system you can schedule call back option for managing site visits for the customers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5529" y="2307928"/>
            <a:ext cx="3558919" cy="4145408"/>
          </a:xfrm>
          <a:prstGeom prst="rect">
            <a:avLst/>
          </a:prstGeom>
        </p:spPr>
      </p:pic>
      <p:pic>
        <p:nvPicPr>
          <p:cNvPr id="1026" name="Picture 2" descr="C:\Users\Rahul-new\Desktop\Untitled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9112" y="0"/>
            <a:ext cx="9134888" cy="996185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394396" y="30144"/>
            <a:ext cx="824957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FFFF00"/>
                </a:solidFill>
              </a:rPr>
              <a:t>Contact Centre Solution</a:t>
            </a:r>
            <a:endParaRPr lang="en-IN" sz="4400" dirty="0">
              <a:solidFill>
                <a:srgbClr val="FFFF00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35080" cy="3168352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Call Patching to Property Specialists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Call back option to ensure 100% contact</a:t>
            </a:r>
          </a:p>
          <a:p>
            <a:pPr lvl="1" algn="just"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08799" y="3506920"/>
            <a:ext cx="4995650" cy="3018424"/>
          </a:xfrm>
          <a:prstGeom prst="rect">
            <a:avLst/>
          </a:prstGeom>
        </p:spPr>
      </p:pic>
      <p:pic>
        <p:nvPicPr>
          <p:cNvPr id="1026" name="Picture 2" descr="C:\Users\Rahul-new\Desktop\Untitled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34888" cy="996185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414366" y="0"/>
            <a:ext cx="8229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FFFF00"/>
                </a:solidFill>
              </a:rPr>
              <a:t>Contact Centre Solution</a:t>
            </a:r>
            <a:endParaRPr lang="en-IN" sz="4400" dirty="0">
              <a:solidFill>
                <a:srgbClr val="FFFF00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980728"/>
            <a:ext cx="6635080" cy="2376264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Generating MIS reports to </a:t>
            </a:r>
            <a:r>
              <a:rPr lang="en-US" dirty="0" err="1" smtClean="0"/>
              <a:t>analyse</a:t>
            </a:r>
            <a:r>
              <a:rPr lang="en-US" dirty="0" smtClean="0"/>
              <a:t> inbound and outbound calls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Allows you to import and integrate existing patient database through an excel file </a:t>
            </a:r>
          </a:p>
          <a:p>
            <a:pPr lvl="1" algn="just">
              <a:buFont typeface="Arial" pitchFamily="34" charset="0"/>
              <a:buChar char="•"/>
            </a:pPr>
            <a:endParaRPr lang="en-US" dirty="0" smtClean="0"/>
          </a:p>
          <a:p>
            <a:pPr lvl="1" algn="just"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3212976"/>
            <a:ext cx="5064500" cy="3314946"/>
          </a:xfrm>
          <a:prstGeom prst="rect">
            <a:avLst/>
          </a:prstGeom>
        </p:spPr>
      </p:pic>
      <p:pic>
        <p:nvPicPr>
          <p:cNvPr id="1026" name="Picture 2" descr="C:\Users\Rahul-new\Desktop\Untitled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9112" y="0"/>
            <a:ext cx="9134888" cy="996185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428596" y="0"/>
            <a:ext cx="8229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FFFF00"/>
                </a:solidFill>
              </a:rPr>
              <a:t>Contact Centre Solution</a:t>
            </a:r>
            <a:endParaRPr lang="en-IN" sz="4400" dirty="0">
              <a:solidFill>
                <a:srgbClr val="FFFF00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980728"/>
            <a:ext cx="6635080" cy="2376264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Initiate CRM (Customer Relationship Management) </a:t>
            </a:r>
            <a:r>
              <a:rPr lang="en-US" dirty="0" err="1" smtClean="0"/>
              <a:t>programmes</a:t>
            </a:r>
            <a:r>
              <a:rPr lang="en-US" dirty="0" smtClean="0"/>
              <a:t> and getting the feedback thereby making it possible to improve the existing services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3069743"/>
            <a:ext cx="3888432" cy="364540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1142984"/>
            <a:ext cx="9144000" cy="1872208"/>
          </a:xfrm>
          <a:prstGeom prst="rect">
            <a:avLst/>
          </a:prstGeom>
          <a:solidFill>
            <a:srgbClr val="00B0F0">
              <a:alpha val="2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 Estate Sector In India </a:t>
            </a:r>
            <a:endParaRPr lang="en-US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224136"/>
          </a:xfrm>
          <a:prstGeom prst="rect">
            <a:avLst/>
          </a:prstGeom>
          <a:solidFill>
            <a:srgbClr val="00B0F0">
              <a:alpha val="2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51720" y="1196752"/>
            <a:ext cx="550027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SAN CCS Features</a:t>
            </a:r>
          </a:p>
          <a:p>
            <a:pPr algn="ctr"/>
            <a:endParaRPr lang="en-US" sz="54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9" y="2562483"/>
            <a:ext cx="4772032" cy="3922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2" animBg="1"/>
      <p:bldP spid="1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ahul-new\Desktop\Untitled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34888" cy="996185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357158" y="0"/>
            <a:ext cx="8229600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Features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67544" y="1556792"/>
            <a:ext cx="822960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4488" lvl="0" indent="-344488" algn="just">
              <a:buFont typeface="Arial" pitchFamily="34" charset="0"/>
              <a:buChar char="•"/>
            </a:pPr>
            <a:r>
              <a:rPr lang="en-US" sz="3200" dirty="0" smtClean="0"/>
              <a:t>Integrated in one package to provide the client with maximum output</a:t>
            </a:r>
          </a:p>
          <a:p>
            <a:pPr marL="344488" indent="-344488" algn="just">
              <a:buFont typeface="Arial" pitchFamily="34" charset="0"/>
              <a:buChar char="•"/>
            </a:pPr>
            <a:r>
              <a:rPr lang="en-US" sz="3200" dirty="0" smtClean="0"/>
              <a:t>Developed on a common platform which can be customized as per the client’s needs</a:t>
            </a:r>
          </a:p>
          <a:p>
            <a:pPr marL="344488" indent="-344488" algn="just">
              <a:buFont typeface="Arial" pitchFamily="34" charset="0"/>
              <a:buChar char="•"/>
            </a:pPr>
            <a:r>
              <a:rPr lang="en-US" sz="3200" dirty="0" smtClean="0"/>
              <a:t>Flexible</a:t>
            </a:r>
          </a:p>
          <a:p>
            <a:pPr marL="344488" indent="-344488" algn="just">
              <a:buFont typeface="Arial" pitchFamily="34" charset="0"/>
              <a:buChar char="•"/>
            </a:pPr>
            <a:r>
              <a:rPr lang="en-US" sz="3200" dirty="0" smtClean="0"/>
              <a:t>Equipped with a user-friendly interface</a:t>
            </a:r>
          </a:p>
          <a:p>
            <a:pPr marL="344488" indent="-344488" algn="just"/>
            <a:endParaRPr lang="en-US" sz="3200" dirty="0" smtClean="0"/>
          </a:p>
          <a:p>
            <a:pPr marL="344488" lvl="0" indent="-344488" algn="just">
              <a:buFont typeface="Arial" pitchFamily="34" charset="0"/>
              <a:buChar char="•"/>
            </a:pP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ahul-new\Desktop\Untitled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34888" cy="996185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357158" y="0"/>
            <a:ext cx="8229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Features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46856" y="1412776"/>
            <a:ext cx="822960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Automatic Call Diverting (ACD) capabilities allow you to deliver great customer experiences and drive operational efficiency</a:t>
            </a:r>
          </a:p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Generate database for follow up, feedback and  CRM activities</a:t>
            </a:r>
          </a:p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Call recording for quality monitoring and training purpose</a:t>
            </a:r>
          </a:p>
          <a:p>
            <a:pPr marL="282575" indent="-282575" algn="just">
              <a:buFont typeface="Arial" pitchFamily="34" charset="0"/>
              <a:buChar char="•"/>
            </a:pPr>
            <a:r>
              <a:rPr lang="en-US" sz="3200" dirty="0" smtClean="0"/>
              <a:t>Cost effective</a:t>
            </a:r>
          </a:p>
          <a:p>
            <a:pPr marL="282575" lvl="0" indent="-282575" algn="just">
              <a:buFont typeface="Arial" pitchFamily="34" charset="0"/>
              <a:buChar char="•"/>
            </a:pPr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14414" y="980728"/>
            <a:ext cx="664373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10000" b="1" cap="none" spc="0" dirty="0" smtClean="0">
                <a:ln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Thanks</a:t>
            </a:r>
            <a:endParaRPr lang="en-US" sz="10000" b="1" cap="none" spc="0" dirty="0">
              <a:ln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63688" y="4293096"/>
            <a:ext cx="576064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SAN </a:t>
            </a:r>
            <a:r>
              <a:rPr kumimoji="0" lang="en-US" sz="2000" b="1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Softwares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923,Sector 39,  Gurgaon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</a:rPr>
              <a:t>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: 9810018735, 0124-4269735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</a:rPr>
              <a:t>Email: 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  <a:hlinkClick r:id="rId2"/>
              </a:rPr>
              <a:t>sansoft@sansoftwares.com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cs typeface="Arial" pitchFamily="34" charset="0"/>
                <a:sym typeface="Wingdings" pitchFamily="2" charset="2"/>
              </a:rPr>
              <a:t>www.sansoftwares.com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cs typeface="Arial" pitchFamily="34" charset="0"/>
                <a:sym typeface="Wingdings" pitchFamily="2" charset="2"/>
              </a:rPr>
              <a:t> 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</p:txBody>
      </p:sp>
      <p:pic>
        <p:nvPicPr>
          <p:cNvPr id="4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852936"/>
            <a:ext cx="4284470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28596" y="1643051"/>
            <a:ext cx="8229600" cy="3929090"/>
          </a:xfrm>
        </p:spPr>
        <p:txBody>
          <a:bodyPr/>
          <a:lstStyle/>
          <a:p>
            <a:r>
              <a:rPr lang="en-IN" dirty="0" smtClean="0"/>
              <a:t>One of the fastest growing sectors in India	</a:t>
            </a:r>
          </a:p>
          <a:p>
            <a:r>
              <a:rPr lang="en-IN" dirty="0" smtClean="0"/>
              <a:t>Demand expected to grow further with development in tier B &amp; C cities</a:t>
            </a:r>
          </a:p>
          <a:p>
            <a:r>
              <a:rPr lang="en-IN" dirty="0" smtClean="0"/>
              <a:t>Increase in household income leading to growth and demand</a:t>
            </a:r>
          </a:p>
          <a:p>
            <a:r>
              <a:rPr lang="en-IN" dirty="0" smtClean="0"/>
              <a:t>Great opportunity for real estate companies to reach to larger audience</a:t>
            </a:r>
            <a:endParaRPr lang="en-IN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-24"/>
            <a:ext cx="9134888" cy="996185"/>
            <a:chOff x="0" y="-24"/>
            <a:chExt cx="9134888" cy="996185"/>
          </a:xfrm>
        </p:grpSpPr>
        <p:pic>
          <p:nvPicPr>
            <p:cNvPr id="5" name="Picture 2" descr="C:\Users\Rahul-new\Desktop\Untitled1.jpg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0" y="-24"/>
              <a:ext cx="9134888" cy="996185"/>
            </a:xfrm>
            <a:prstGeom prst="rect">
              <a:avLst/>
            </a:prstGeom>
            <a:noFill/>
          </p:spPr>
        </p:pic>
        <p:sp>
          <p:nvSpPr>
            <p:cNvPr id="8" name="Title 1"/>
            <p:cNvSpPr txBox="1">
              <a:spLocks/>
            </p:cNvSpPr>
            <p:nvPr/>
          </p:nvSpPr>
          <p:spPr bwMode="auto">
            <a:xfrm>
              <a:off x="428596" y="0"/>
              <a:ext cx="8229600" cy="827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IN" sz="4400" dirty="0" smtClean="0">
                  <a:solidFill>
                    <a:srgbClr val="FFFF00"/>
                  </a:solidFill>
                  <a:latin typeface="+mj-lt"/>
                  <a:ea typeface="+mj-ea"/>
                  <a:cs typeface="+mj-cs"/>
                </a:rPr>
                <a:t> Real Estate Sector in India</a:t>
              </a:r>
              <a:endParaRPr kumimoji="0" lang="en-IN" sz="4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3140968"/>
            <a:ext cx="4608512" cy="345638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1124744"/>
            <a:ext cx="9144000" cy="1872208"/>
          </a:xfrm>
          <a:prstGeom prst="rect">
            <a:avLst/>
          </a:prstGeom>
          <a:solidFill>
            <a:srgbClr val="00B0F0">
              <a:alpha val="2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Problems in Real Estate Sector in India</a:t>
            </a:r>
            <a:endParaRPr lang="en-US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-24"/>
            <a:ext cx="9134888" cy="996185"/>
            <a:chOff x="0" y="-24"/>
            <a:chExt cx="9134888" cy="996185"/>
          </a:xfrm>
        </p:grpSpPr>
        <p:pic>
          <p:nvPicPr>
            <p:cNvPr id="1026" name="Picture 2" descr="C:\Users\Rahul-new\Desktop\Untitled1.jpg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0" y="-24"/>
              <a:ext cx="9134888" cy="996185"/>
            </a:xfrm>
            <a:prstGeom prst="rect">
              <a:avLst/>
            </a:prstGeom>
            <a:noFill/>
          </p:spPr>
        </p:pic>
        <p:sp>
          <p:nvSpPr>
            <p:cNvPr id="8" name="Title 1"/>
            <p:cNvSpPr txBox="1">
              <a:spLocks/>
            </p:cNvSpPr>
            <p:nvPr/>
          </p:nvSpPr>
          <p:spPr bwMode="auto">
            <a:xfrm>
              <a:off x="428596" y="0"/>
              <a:ext cx="8229600" cy="827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IN" sz="4400" dirty="0" smtClean="0">
                  <a:solidFill>
                    <a:srgbClr val="FFFF00"/>
                  </a:solidFill>
                  <a:latin typeface="+mj-lt"/>
                  <a:ea typeface="+mj-ea"/>
                  <a:cs typeface="+mj-cs"/>
                </a:rPr>
                <a:t>Problems in Real Estate Sector</a:t>
              </a:r>
              <a:endParaRPr kumimoji="0" lang="en-IN" sz="4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dirty="0" smtClean="0"/>
              <a:t>Providing solutions that can suit to the specific strata of the society</a:t>
            </a:r>
          </a:p>
          <a:p>
            <a:pPr lvl="0"/>
            <a:r>
              <a:rPr lang="en-US" dirty="0" smtClean="0"/>
              <a:t>Comprehending the features of the project and explaining to the customer in the best possible manner</a:t>
            </a:r>
          </a:p>
          <a:p>
            <a:pPr lvl="0"/>
            <a:r>
              <a:rPr lang="en-US" dirty="0" smtClean="0"/>
              <a:t>Knowledge of the loans and documentary requirements</a:t>
            </a:r>
          </a:p>
          <a:p>
            <a:pPr lvl="0"/>
            <a:r>
              <a:rPr lang="en-US" dirty="0" smtClean="0"/>
              <a:t>Low conversion rate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2356730"/>
            <a:ext cx="5256584" cy="32868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1124744"/>
            <a:ext cx="9144000" cy="1232686"/>
          </a:xfrm>
          <a:prstGeom prst="rect">
            <a:avLst/>
          </a:prstGeom>
          <a:solidFill>
            <a:srgbClr val="00B0F0">
              <a:alpha val="2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Solutions</a:t>
            </a:r>
            <a:endParaRPr lang="en-US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1"/>
            <a:ext cx="8229600" cy="3900502"/>
          </a:xfrm>
        </p:spPr>
        <p:txBody>
          <a:bodyPr/>
          <a:lstStyle/>
          <a:p>
            <a:pPr lvl="0"/>
            <a:r>
              <a:rPr lang="en-US" dirty="0" smtClean="0"/>
              <a:t>Adopt the best lead generation techniques</a:t>
            </a:r>
          </a:p>
          <a:p>
            <a:pPr lvl="0"/>
            <a:r>
              <a:rPr lang="en-US" dirty="0" smtClean="0"/>
              <a:t>Ensuring that all leads are captured properly into the system </a:t>
            </a:r>
          </a:p>
          <a:p>
            <a:pPr lvl="0"/>
            <a:r>
              <a:rPr lang="en-US" dirty="0" smtClean="0"/>
              <a:t>Follow up diligently for high conversion ratio Low conversion rate</a:t>
            </a:r>
          </a:p>
          <a:p>
            <a:pPr lvl="0">
              <a:buNone/>
            </a:pPr>
            <a:r>
              <a:rPr lang="en-US" dirty="0" smtClean="0"/>
              <a:t>And….</a:t>
            </a:r>
          </a:p>
          <a:p>
            <a:pPr lvl="0">
              <a:buNone/>
            </a:pPr>
            <a:r>
              <a:rPr lang="en-US" b="1" dirty="0" smtClean="0">
                <a:solidFill>
                  <a:srgbClr val="00B050"/>
                </a:solidFill>
              </a:rPr>
              <a:t>SAN SOFTWARE</a:t>
            </a:r>
            <a:endParaRPr lang="en-US" b="1" dirty="0">
              <a:solidFill>
                <a:srgbClr val="00B050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-32" y="-24"/>
            <a:ext cx="9144032" cy="996185"/>
            <a:chOff x="-32" y="-24"/>
            <a:chExt cx="9144032" cy="996185"/>
          </a:xfrm>
        </p:grpSpPr>
        <p:pic>
          <p:nvPicPr>
            <p:cNvPr id="5" name="Picture 2" descr="C:\Users\Rahul-new\Desktop\Untitled1.jpg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-32" y="-24"/>
              <a:ext cx="9144032" cy="996185"/>
            </a:xfrm>
            <a:prstGeom prst="rect">
              <a:avLst/>
            </a:prstGeom>
            <a:noFill/>
          </p:spPr>
        </p:pic>
        <p:sp>
          <p:nvSpPr>
            <p:cNvPr id="8" name="Title 1"/>
            <p:cNvSpPr txBox="1">
              <a:spLocks/>
            </p:cNvSpPr>
            <p:nvPr/>
          </p:nvSpPr>
          <p:spPr bwMode="auto">
            <a:xfrm>
              <a:off x="428596" y="0"/>
              <a:ext cx="8229600" cy="827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n-IN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Solutions</a:t>
              </a:r>
              <a:endParaRPr kumimoji="0" lang="en-IN" sz="4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872208"/>
          </a:xfrm>
          <a:prstGeom prst="rect">
            <a:avLst/>
          </a:prstGeom>
          <a:solidFill>
            <a:srgbClr val="00B0F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2886" y="1196752"/>
            <a:ext cx="732277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SAN CCS</a:t>
            </a:r>
          </a:p>
          <a:p>
            <a:pPr algn="ctr"/>
            <a:r>
              <a:rPr lang="en-US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Contact Centre Solution</a:t>
            </a:r>
            <a:endParaRPr lang="en-US" sz="54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0944" y="3012625"/>
            <a:ext cx="5625351" cy="3488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CALLER</a:t>
            </a:r>
            <a:endParaRPr lang="en-US" sz="3200" dirty="0"/>
          </a:p>
        </p:txBody>
      </p:sp>
      <p:sp>
        <p:nvSpPr>
          <p:cNvPr id="23" name="Rectangle 22"/>
          <p:cNvSpPr/>
          <p:nvPr/>
        </p:nvSpPr>
        <p:spPr>
          <a:xfrm>
            <a:off x="2714580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IVR</a:t>
            </a:r>
            <a:endParaRPr lang="en-US" sz="3200" dirty="0"/>
          </a:p>
        </p:txBody>
      </p:sp>
      <p:sp>
        <p:nvSpPr>
          <p:cNvPr id="24" name="Rectangle 23"/>
          <p:cNvSpPr/>
          <p:nvPr/>
        </p:nvSpPr>
        <p:spPr>
          <a:xfrm>
            <a:off x="5000596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AGENT</a:t>
            </a:r>
            <a:endParaRPr lang="en-US" sz="3200" dirty="0"/>
          </a:p>
        </p:txBody>
      </p:sp>
      <p:sp>
        <p:nvSpPr>
          <p:cNvPr id="89" name="Rectangle 88"/>
          <p:cNvSpPr/>
          <p:nvPr/>
        </p:nvSpPr>
        <p:spPr>
          <a:xfrm>
            <a:off x="1785918" y="3714752"/>
            <a:ext cx="1928794" cy="128588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Caller Information pop up</a:t>
            </a:r>
            <a:endParaRPr lang="en-US" sz="2800" dirty="0"/>
          </a:p>
        </p:txBody>
      </p:sp>
      <p:sp>
        <p:nvSpPr>
          <p:cNvPr id="90" name="Rectangle 89"/>
          <p:cNvSpPr/>
          <p:nvPr/>
        </p:nvSpPr>
        <p:spPr>
          <a:xfrm>
            <a:off x="4214810" y="3714752"/>
            <a:ext cx="2000232" cy="128588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Computer Telephony Integration</a:t>
            </a:r>
            <a:endParaRPr lang="en-US" sz="2800" dirty="0"/>
          </a:p>
        </p:txBody>
      </p:sp>
      <p:sp>
        <p:nvSpPr>
          <p:cNvPr id="92" name="Rectangle 91"/>
          <p:cNvSpPr/>
          <p:nvPr/>
        </p:nvSpPr>
        <p:spPr>
          <a:xfrm>
            <a:off x="6715140" y="3714752"/>
            <a:ext cx="2000232" cy="135732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Caller Record</a:t>
            </a:r>
            <a:endParaRPr lang="en-US" sz="2800" dirty="0"/>
          </a:p>
        </p:txBody>
      </p:sp>
      <p:sp>
        <p:nvSpPr>
          <p:cNvPr id="26" name="Right Arrow 25"/>
          <p:cNvSpPr/>
          <p:nvPr/>
        </p:nvSpPr>
        <p:spPr>
          <a:xfrm>
            <a:off x="1785918" y="1785926"/>
            <a:ext cx="906970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wn Arrow 32"/>
          <p:cNvSpPr/>
          <p:nvPr/>
        </p:nvSpPr>
        <p:spPr>
          <a:xfrm>
            <a:off x="2786050" y="3000372"/>
            <a:ext cx="45719" cy="714380"/>
          </a:xfrm>
          <a:prstGeom prst="down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>
            <a:off x="5214942" y="2428868"/>
            <a:ext cx="45719" cy="1285884"/>
          </a:xfrm>
          <a:prstGeom prst="down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wn Arrow 34"/>
          <p:cNvSpPr/>
          <p:nvPr/>
        </p:nvSpPr>
        <p:spPr>
          <a:xfrm>
            <a:off x="7715272" y="3000372"/>
            <a:ext cx="45719" cy="71438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Arrow 37"/>
          <p:cNvSpPr/>
          <p:nvPr/>
        </p:nvSpPr>
        <p:spPr>
          <a:xfrm>
            <a:off x="4143372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2786050" y="2928934"/>
            <a:ext cx="4929222" cy="71438"/>
          </a:xfrm>
          <a:prstGeom prst="right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" name="Picture 2" descr="C:\Users\Rahul-new\Desktop\Untitled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112" y="-24"/>
            <a:ext cx="9134888" cy="996185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0" y="0"/>
            <a:ext cx="89297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FF00"/>
                </a:solidFill>
                <a:latin typeface="+mj-lt"/>
              </a:rPr>
              <a:t>DIALER FOR INCOMING CALLS</a:t>
            </a:r>
            <a:endParaRPr lang="en-US" sz="4400" dirty="0">
              <a:solidFill>
                <a:srgbClr val="FFFF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89" grpId="0" animBg="1"/>
      <p:bldP spid="90" grpId="0" animBg="1"/>
      <p:bldP spid="92" grpId="0" animBg="1"/>
      <p:bldP spid="26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20" grpId="1"/>
    </p:bldLst>
  </p:timing>
</p:sld>
</file>

<file path=ppt/theme/theme1.xml><?xml version="1.0" encoding="utf-8"?>
<a:theme xmlns:a="http://schemas.openxmlformats.org/drawingml/2006/main" name="Presentation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1145</TotalTime>
  <Words>431</Words>
  <Application>Microsoft Office PowerPoint</Application>
  <PresentationFormat>On-screen Show (4:3)</PresentationFormat>
  <Paragraphs>74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Presentation1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Scared of Marketing Docs</dc:title>
  <dc:creator>kuldeep</dc:creator>
  <cp:lastModifiedBy>User</cp:lastModifiedBy>
  <cp:revision>165</cp:revision>
  <dcterms:created xsi:type="dcterms:W3CDTF">2013-11-11T10:45:38Z</dcterms:created>
  <dcterms:modified xsi:type="dcterms:W3CDTF">2014-10-18T07:52:44Z</dcterms:modified>
</cp:coreProperties>
</file>