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3" r:id="rId2"/>
    <p:sldId id="294" r:id="rId3"/>
    <p:sldId id="281" r:id="rId4"/>
    <p:sldId id="296" r:id="rId5"/>
    <p:sldId id="295" r:id="rId6"/>
    <p:sldId id="314" r:id="rId7"/>
    <p:sldId id="297" r:id="rId8"/>
    <p:sldId id="298" r:id="rId9"/>
    <p:sldId id="299" r:id="rId10"/>
    <p:sldId id="315" r:id="rId11"/>
    <p:sldId id="316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9" r:id="rId20"/>
    <p:sldId id="310" r:id="rId21"/>
    <p:sldId id="311" r:id="rId22"/>
    <p:sldId id="282" r:id="rId23"/>
    <p:sldId id="312" r:id="rId24"/>
    <p:sldId id="317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0016"/>
    <a:srgbClr val="F3FD9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9295" autoAdjust="0"/>
  </p:normalViewPr>
  <p:slideViewPr>
    <p:cSldViewPr>
      <p:cViewPr>
        <p:scale>
          <a:sx n="62" d="100"/>
          <a:sy n="62" d="100"/>
        </p:scale>
        <p:origin x="-1584" y="-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7" d="100"/>
        <a:sy n="67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1600" y="3356992"/>
            <a:ext cx="7270576" cy="1080120"/>
          </a:xfrm>
        </p:spPr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5656" y="4509120"/>
            <a:ext cx="6224736" cy="100811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A48326B-FC76-45D7-8E17-42DCC94D98C4}" type="datetimeFigureOut">
              <a:rPr lang="zh-CN" altLang="en-US"/>
              <a:pPr/>
              <a:t>2014/12/3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980DB-F330-4661-BF00-AF3EBD5B4CF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FC2235-35CE-4ACD-B757-36FB6A8E6651}" type="datetimeFigureOut">
              <a:rPr lang="zh-CN" altLang="en-US"/>
              <a:pPr/>
              <a:t>2014/12/3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2D6E4C-2ADA-483D-862C-A25BD3CB2B1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80728"/>
            <a:ext cx="2057400" cy="5145435"/>
          </a:xfrm>
        </p:spPr>
        <p:txBody>
          <a:bodyPr vert="eaVer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80728"/>
            <a:ext cx="6019800" cy="514543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5D5C3D-D084-4E1E-AE00-D0FF20541BD5}" type="datetimeFigureOut">
              <a:rPr lang="zh-CN" altLang="en-US"/>
              <a:pPr/>
              <a:t>2014/12/3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51DE7C-3AA8-4D3A-8F1B-8790FA85A96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3F0DBC-EF8C-436F-8399-BFA9FC6C542D}" type="datetimeFigureOut">
              <a:rPr lang="zh-CN" altLang="en-US"/>
              <a:pPr/>
              <a:t>2014/12/3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D32D2B-E78E-4173-A7C3-6C57FFEC9CC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8C34E3-6C59-4A06-90A3-95510AD28CA5}" type="datetimeFigureOut">
              <a:rPr lang="zh-CN" altLang="en-US"/>
              <a:pPr/>
              <a:t>2014/12/3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94DDE4-3934-4E7B-BBEC-A06E0CDFC57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4038600" cy="50014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4038600" cy="50014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F8E37A-3C9C-48E2-AC15-8743DEA0CA4F}" type="datetimeFigureOut">
              <a:rPr lang="zh-CN" altLang="en-US"/>
              <a:pPr/>
              <a:t>2014/12/3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2FD31D-4198-4A43-8F25-B3BB37472D3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4214"/>
            <a:ext cx="4040188" cy="686398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53976"/>
            <a:ext cx="4040188" cy="4239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14214"/>
            <a:ext cx="4041775" cy="686398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53976"/>
            <a:ext cx="4041775" cy="4239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9D792C-CA98-49A5-B9B9-21B5A4ABB0FF}" type="datetimeFigureOut">
              <a:rPr lang="zh-CN" altLang="en-US"/>
              <a:pPr/>
              <a:t>2014/12/3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F4BA3D-76E1-4056-A983-F5B5659DB56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1593BE-7725-4E16-9B62-5070B84789FD}" type="datetimeFigureOut">
              <a:rPr lang="zh-CN" altLang="en-US"/>
              <a:pPr/>
              <a:t>2014/12/3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E2943F-8EC5-4803-AC8D-A024714A901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9711005-F0B5-42C5-8CBC-6EF2D6CF21AC}" type="datetimeFigureOut">
              <a:rPr lang="zh-CN" altLang="en-US"/>
              <a:pPr/>
              <a:t>2014/12/3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E248A1-D548-474D-97BE-3EA164720EA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3008313" cy="648072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80728"/>
            <a:ext cx="5111750" cy="51454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28800"/>
            <a:ext cx="3008313" cy="44973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7F09C2-EB25-4DCA-8F6D-155660158DC0}" type="datetimeFigureOut">
              <a:rPr lang="zh-CN" altLang="en-US"/>
              <a:pPr/>
              <a:t>2014/12/3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174116-2885-44CC-B16B-A2539C45C14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61196"/>
            <a:ext cx="5486400" cy="506141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52736"/>
            <a:ext cx="5486400" cy="367483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altLang="zh-CN" noProof="0" smtClean="0"/>
              <a:t>Click icon to add picture</a:t>
            </a:r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53393"/>
            <a:ext cx="5486400" cy="71880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ECB7DC-89ED-47BA-9543-671A1DF40F0C}" type="datetimeFigureOut">
              <a:rPr lang="zh-CN" altLang="en-US"/>
              <a:pPr/>
              <a:t>2014/12/3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F91D6A-5D7B-433F-8F06-9BA08F0036D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0"/>
            <a:ext cx="82296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  <a:endParaRPr lang="zh-C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81075"/>
            <a:ext cx="822960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390D3E7-2443-468F-903A-8C04E5C653F8}" type="datetimeFigureOut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2014/12/3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FEDF07C-62B7-4909-8222-D625A6E71C8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sansoft@sansoftwares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124744"/>
            <a:ext cx="9144000" cy="1872208"/>
            <a:chOff x="0" y="1124744"/>
            <a:chExt cx="9144000" cy="1872208"/>
          </a:xfrm>
        </p:grpSpPr>
        <p:sp>
          <p:nvSpPr>
            <p:cNvPr id="10" name="Rectangle 9"/>
            <p:cNvSpPr/>
            <p:nvPr/>
          </p:nvSpPr>
          <p:spPr>
            <a:xfrm>
              <a:off x="0" y="1124744"/>
              <a:ext cx="9144000" cy="1872208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78556" y="1196752"/>
              <a:ext cx="7152343" cy="17543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5400" b="1" spc="50" dirty="0" smtClean="0">
                  <a:ln w="11430"/>
                  <a:gradFill>
                    <a:gsLst>
                      <a:gs pos="25000">
                        <a:srgbClr val="C0504D">
                          <a:satMod val="155000"/>
                        </a:srgbClr>
                      </a:gs>
                      <a:gs pos="100000">
                        <a:srgbClr val="C0504D">
                          <a:shade val="45000"/>
                          <a:satMod val="165000"/>
                        </a:srgb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Call Centre Solution for </a:t>
              </a:r>
            </a:p>
            <a:p>
              <a:pPr algn="ctr"/>
              <a:r>
                <a:rPr lang="en-US" sz="5400" b="1" spc="50" dirty="0" smtClean="0">
                  <a:ln w="11430"/>
                  <a:gradFill>
                    <a:gsLst>
                      <a:gs pos="25000">
                        <a:srgbClr val="C0504D">
                          <a:satMod val="155000"/>
                        </a:srgbClr>
                      </a:gs>
                      <a:gs pos="100000">
                        <a:srgbClr val="C0504D">
                          <a:shade val="45000"/>
                          <a:satMod val="165000"/>
                        </a:srgb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Education Sector</a:t>
              </a:r>
              <a:endParaRPr lang="en-US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12428" y="3155339"/>
            <a:ext cx="4295007" cy="33286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7158" y="1428736"/>
            <a:ext cx="1428728" cy="100013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CALLER</a:t>
            </a:r>
            <a:endParaRPr lang="en-US" sz="3200" dirty="0"/>
          </a:p>
        </p:txBody>
      </p:sp>
      <p:sp>
        <p:nvSpPr>
          <p:cNvPr id="23" name="Rectangle 22"/>
          <p:cNvSpPr/>
          <p:nvPr/>
        </p:nvSpPr>
        <p:spPr>
          <a:xfrm>
            <a:off x="2714580" y="1428736"/>
            <a:ext cx="1428728" cy="100013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IVR</a:t>
            </a:r>
            <a:endParaRPr lang="en-US" sz="3200" dirty="0"/>
          </a:p>
        </p:txBody>
      </p:sp>
      <p:sp>
        <p:nvSpPr>
          <p:cNvPr id="25" name="Rectangle 24"/>
          <p:cNvSpPr/>
          <p:nvPr/>
        </p:nvSpPr>
        <p:spPr>
          <a:xfrm>
            <a:off x="4925168" y="1428736"/>
            <a:ext cx="1428728" cy="100013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AGENT</a:t>
            </a:r>
            <a:endParaRPr lang="en-US" sz="3200" dirty="0"/>
          </a:p>
        </p:txBody>
      </p:sp>
      <p:sp>
        <p:nvSpPr>
          <p:cNvPr id="89" name="Rectangle 88"/>
          <p:cNvSpPr/>
          <p:nvPr/>
        </p:nvSpPr>
        <p:spPr>
          <a:xfrm>
            <a:off x="1619672" y="3714752"/>
            <a:ext cx="2095040" cy="128588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Caller Information</a:t>
            </a:r>
          </a:p>
          <a:p>
            <a:pPr algn="ctr"/>
            <a:r>
              <a:rPr lang="en-US" sz="2800" dirty="0" smtClean="0"/>
              <a:t>Pop up</a:t>
            </a:r>
            <a:endParaRPr lang="en-US" sz="2800" dirty="0"/>
          </a:p>
        </p:txBody>
      </p:sp>
      <p:sp>
        <p:nvSpPr>
          <p:cNvPr id="90" name="Rectangle 89"/>
          <p:cNvSpPr/>
          <p:nvPr/>
        </p:nvSpPr>
        <p:spPr>
          <a:xfrm>
            <a:off x="4371968" y="3717032"/>
            <a:ext cx="2000232" cy="128588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Computer Telephony Integration</a:t>
            </a:r>
            <a:endParaRPr lang="en-US" sz="2800" dirty="0"/>
          </a:p>
        </p:txBody>
      </p:sp>
      <p:sp>
        <p:nvSpPr>
          <p:cNvPr id="92" name="Rectangle 91"/>
          <p:cNvSpPr/>
          <p:nvPr/>
        </p:nvSpPr>
        <p:spPr>
          <a:xfrm>
            <a:off x="6715140" y="3714752"/>
            <a:ext cx="2000232" cy="135732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Call Record</a:t>
            </a:r>
            <a:endParaRPr lang="en-US" sz="2800" dirty="0"/>
          </a:p>
        </p:txBody>
      </p:sp>
      <p:sp>
        <p:nvSpPr>
          <p:cNvPr id="26" name="Right Arrow 25"/>
          <p:cNvSpPr/>
          <p:nvPr/>
        </p:nvSpPr>
        <p:spPr>
          <a:xfrm>
            <a:off x="1785918" y="1785926"/>
            <a:ext cx="906970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Down Arrow 32"/>
          <p:cNvSpPr/>
          <p:nvPr/>
        </p:nvSpPr>
        <p:spPr>
          <a:xfrm>
            <a:off x="2786050" y="3000372"/>
            <a:ext cx="45719" cy="714380"/>
          </a:xfrm>
          <a:prstGeom prst="downArrow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Down Arrow 33"/>
          <p:cNvSpPr/>
          <p:nvPr/>
        </p:nvSpPr>
        <p:spPr>
          <a:xfrm>
            <a:off x="5436096" y="2428868"/>
            <a:ext cx="45719" cy="1285884"/>
          </a:xfrm>
          <a:prstGeom prst="down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Down Arrow 34"/>
          <p:cNvSpPr/>
          <p:nvPr/>
        </p:nvSpPr>
        <p:spPr>
          <a:xfrm>
            <a:off x="7715272" y="3000372"/>
            <a:ext cx="45719" cy="71438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Arrow 38"/>
          <p:cNvSpPr/>
          <p:nvPr/>
        </p:nvSpPr>
        <p:spPr>
          <a:xfrm>
            <a:off x="2786050" y="2928934"/>
            <a:ext cx="4929222" cy="7143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Arrow 41"/>
          <p:cNvSpPr/>
          <p:nvPr/>
        </p:nvSpPr>
        <p:spPr>
          <a:xfrm>
            <a:off x="4067944" y="1785926"/>
            <a:ext cx="835532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DIALER FOR INCOMING CALLS</a:t>
            </a:r>
            <a:endParaRPr lang="en-US" sz="4400" dirty="0">
              <a:solidFill>
                <a:schemeClr val="accent6">
                  <a:lumMod val="60000"/>
                  <a:lumOff val="4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5" grpId="0" animBg="1"/>
      <p:bldP spid="89" grpId="0" animBg="1"/>
      <p:bldP spid="90" grpId="0" animBg="1"/>
      <p:bldP spid="92" grpId="0" animBg="1"/>
      <p:bldP spid="26" grpId="0" animBg="1"/>
      <p:bldP spid="33" grpId="0" animBg="1"/>
      <p:bldP spid="34" grpId="0" animBg="1"/>
      <p:bldP spid="35" grpId="0" animBg="1"/>
      <p:bldP spid="39" grpId="0" animBg="1"/>
      <p:bldP spid="42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7158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DATA</a:t>
            </a:r>
            <a:endParaRPr lang="en-US" sz="3200" dirty="0"/>
          </a:p>
        </p:txBody>
      </p:sp>
      <p:sp>
        <p:nvSpPr>
          <p:cNvPr id="23" name="Rectangle 22"/>
          <p:cNvSpPr/>
          <p:nvPr/>
        </p:nvSpPr>
        <p:spPr>
          <a:xfrm>
            <a:off x="2714580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DIALER</a:t>
            </a:r>
            <a:endParaRPr lang="en-US" sz="3200" dirty="0"/>
          </a:p>
        </p:txBody>
      </p:sp>
      <p:sp>
        <p:nvSpPr>
          <p:cNvPr id="24" name="Rectangle 23"/>
          <p:cNvSpPr/>
          <p:nvPr/>
        </p:nvSpPr>
        <p:spPr>
          <a:xfrm>
            <a:off x="5000596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AGENT</a:t>
            </a:r>
            <a:endParaRPr lang="en-US" sz="3200" dirty="0"/>
          </a:p>
        </p:txBody>
      </p:sp>
      <p:sp>
        <p:nvSpPr>
          <p:cNvPr id="25" name="Rectangle 24"/>
          <p:cNvSpPr/>
          <p:nvPr/>
        </p:nvSpPr>
        <p:spPr>
          <a:xfrm>
            <a:off x="7286612" y="1428736"/>
            <a:ext cx="1428728" cy="100013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CLIENT</a:t>
            </a:r>
            <a:endParaRPr lang="en-US" sz="3200" dirty="0"/>
          </a:p>
        </p:txBody>
      </p:sp>
      <p:sp>
        <p:nvSpPr>
          <p:cNvPr id="89" name="Rectangle 88"/>
          <p:cNvSpPr/>
          <p:nvPr/>
        </p:nvSpPr>
        <p:spPr>
          <a:xfrm>
            <a:off x="142876" y="3714752"/>
            <a:ext cx="1857356" cy="128588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Preview  Dialer</a:t>
            </a:r>
            <a:endParaRPr lang="en-US" sz="2800" dirty="0"/>
          </a:p>
        </p:txBody>
      </p:sp>
      <p:sp>
        <p:nvSpPr>
          <p:cNvPr id="90" name="Rectangle 89"/>
          <p:cNvSpPr/>
          <p:nvPr/>
        </p:nvSpPr>
        <p:spPr>
          <a:xfrm>
            <a:off x="2500330" y="3714752"/>
            <a:ext cx="2000232" cy="128588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Progressive Dialer</a:t>
            </a:r>
            <a:endParaRPr lang="en-US" sz="2800" dirty="0"/>
          </a:p>
        </p:txBody>
      </p:sp>
      <p:sp>
        <p:nvSpPr>
          <p:cNvPr id="92" name="Rectangle 91"/>
          <p:cNvSpPr/>
          <p:nvPr/>
        </p:nvSpPr>
        <p:spPr>
          <a:xfrm>
            <a:off x="5000660" y="3714752"/>
            <a:ext cx="2000232" cy="135732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Automatic Dialer</a:t>
            </a:r>
            <a:endParaRPr lang="en-US" sz="2800" dirty="0"/>
          </a:p>
        </p:txBody>
      </p:sp>
      <p:sp>
        <p:nvSpPr>
          <p:cNvPr id="26" name="Right Arrow 25"/>
          <p:cNvSpPr/>
          <p:nvPr/>
        </p:nvSpPr>
        <p:spPr>
          <a:xfrm>
            <a:off x="1785918" y="1785926"/>
            <a:ext cx="906970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Down Arrow 32"/>
          <p:cNvSpPr/>
          <p:nvPr/>
        </p:nvSpPr>
        <p:spPr>
          <a:xfrm>
            <a:off x="1071570" y="3000372"/>
            <a:ext cx="45719" cy="714380"/>
          </a:xfrm>
          <a:prstGeom prst="downArrow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Down Arrow 33"/>
          <p:cNvSpPr/>
          <p:nvPr/>
        </p:nvSpPr>
        <p:spPr>
          <a:xfrm>
            <a:off x="3500462" y="2428868"/>
            <a:ext cx="45719" cy="1285884"/>
          </a:xfrm>
          <a:prstGeom prst="down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Down Arrow 34"/>
          <p:cNvSpPr/>
          <p:nvPr/>
        </p:nvSpPr>
        <p:spPr>
          <a:xfrm>
            <a:off x="6000792" y="3000372"/>
            <a:ext cx="45719" cy="71438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ight Arrow 37"/>
          <p:cNvSpPr/>
          <p:nvPr/>
        </p:nvSpPr>
        <p:spPr>
          <a:xfrm>
            <a:off x="4143372" y="1785926"/>
            <a:ext cx="835532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Arrow 38"/>
          <p:cNvSpPr/>
          <p:nvPr/>
        </p:nvSpPr>
        <p:spPr>
          <a:xfrm>
            <a:off x="1071570" y="2928934"/>
            <a:ext cx="4929222" cy="7143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Arrow 41"/>
          <p:cNvSpPr/>
          <p:nvPr/>
        </p:nvSpPr>
        <p:spPr>
          <a:xfrm>
            <a:off x="6429388" y="1785926"/>
            <a:ext cx="835532" cy="2143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DIALER FOR OUTGOING CALLS</a:t>
            </a:r>
            <a:endParaRPr lang="en-US" sz="4400" dirty="0">
              <a:solidFill>
                <a:schemeClr val="accent6">
                  <a:lumMod val="60000"/>
                  <a:lumOff val="4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4" grpId="0" animBg="1"/>
      <p:bldP spid="25" grpId="0" animBg="1"/>
      <p:bldP spid="89" grpId="0" animBg="1"/>
      <p:bldP spid="90" grpId="0" animBg="1"/>
      <p:bldP spid="92" grpId="0" animBg="1"/>
      <p:bldP spid="26" grpId="0" animBg="1"/>
      <p:bldP spid="33" grpId="0" animBg="1"/>
      <p:bldP spid="34" grpId="0" animBg="1"/>
      <p:bldP spid="35" grpId="0" animBg="1"/>
      <p:bldP spid="38" grpId="0" animBg="1"/>
      <p:bldP spid="39" grpId="0" animBg="1"/>
      <p:bldP spid="42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0" y="0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Call Centre Solution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923112" cy="1800200"/>
          </a:xfrm>
        </p:spPr>
        <p:txBody>
          <a:bodyPr/>
          <a:lstStyle/>
          <a:p>
            <a:pPr lvl="1"/>
            <a:r>
              <a:rPr lang="en-US" dirty="0" smtClean="0"/>
              <a:t>Admission and enquiry lead management</a:t>
            </a:r>
            <a:endParaRPr lang="en-US" dirty="0"/>
          </a:p>
        </p:txBody>
      </p:sp>
      <p:pic>
        <p:nvPicPr>
          <p:cNvPr id="7" name="Picture 6" descr="01c87b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1802" y="2786058"/>
            <a:ext cx="5835107" cy="28575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21526" y="2714620"/>
            <a:ext cx="4953032" cy="3714775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0" y="0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Call Centre Solution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329378" cy="1660744"/>
          </a:xfrm>
        </p:spPr>
        <p:txBody>
          <a:bodyPr/>
          <a:lstStyle/>
          <a:p>
            <a:pPr lvl="1"/>
            <a:r>
              <a:rPr lang="en-US" dirty="0" smtClean="0"/>
              <a:t>Instant details of the course and fees through our database management, SMS and IVR solutions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8982" y="3286125"/>
            <a:ext cx="4892924" cy="312932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0" y="9624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Call Centre Solution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615130" cy="1374992"/>
          </a:xfrm>
        </p:spPr>
        <p:txBody>
          <a:bodyPr/>
          <a:lstStyle/>
          <a:p>
            <a:pPr lvl="1"/>
            <a:r>
              <a:rPr lang="en-US" dirty="0" err="1" smtClean="0"/>
              <a:t>Analyse</a:t>
            </a:r>
            <a:r>
              <a:rPr lang="en-US" dirty="0" smtClean="0"/>
              <a:t> the origin of the query or lead to realign the promotional budgets towards the activities giving more results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2571744"/>
            <a:ext cx="4167828" cy="3438457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0" y="9624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Call Centre Solution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635080" cy="1303554"/>
          </a:xfrm>
        </p:spPr>
        <p:txBody>
          <a:bodyPr/>
          <a:lstStyle/>
          <a:p>
            <a:pPr lvl="1">
              <a:buFont typeface="Arial" pitchFamily="34" charset="0"/>
              <a:buChar char="•"/>
            </a:pPr>
            <a:r>
              <a:rPr lang="en-US" sz="3200" dirty="0" smtClean="0"/>
              <a:t>Central Call recording capabilities</a:t>
            </a:r>
            <a:endParaRPr 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0" y="9624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Call Centre Solution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6635080" cy="1946496"/>
          </a:xfrm>
        </p:spPr>
        <p:txBody>
          <a:bodyPr/>
          <a:lstStyle/>
          <a:p>
            <a:pPr lvl="1">
              <a:buFont typeface="Arial" pitchFamily="34" charset="0"/>
              <a:buChar char="•"/>
            </a:pPr>
            <a:r>
              <a:rPr lang="en-US" sz="3200" dirty="0" smtClean="0"/>
              <a:t>Call back option to ensure 100% contact</a:t>
            </a:r>
            <a:endParaRPr lang="en-US" sz="3200" dirty="0"/>
          </a:p>
        </p:txBody>
      </p:sp>
      <p:pic>
        <p:nvPicPr>
          <p:cNvPr id="10" name="Picture 9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86853" y="2996952"/>
            <a:ext cx="4884730" cy="345638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1304" y="2996952"/>
            <a:ext cx="3155827" cy="3456383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0" y="9624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Call Centre Solution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96752"/>
            <a:ext cx="7329510" cy="1660744"/>
          </a:xfrm>
        </p:spPr>
        <p:txBody>
          <a:bodyPr/>
          <a:lstStyle/>
          <a:p>
            <a:pPr lvl="1">
              <a:buFont typeface="Arial" pitchFamily="34" charset="0"/>
              <a:buChar char="•"/>
            </a:pPr>
            <a:r>
              <a:rPr lang="en-US" dirty="0" smtClean="0"/>
              <a:t>Appointment scheduling of the prospective student with course and admission counselors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3623308"/>
            <a:ext cx="4572000" cy="2831284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0" y="9624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 Call Centre Solution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28596" y="1142984"/>
            <a:ext cx="6635080" cy="3168352"/>
          </a:xfrm>
        </p:spPr>
        <p:txBody>
          <a:bodyPr/>
          <a:lstStyle/>
          <a:p>
            <a:pPr lvl="1" algn="just">
              <a:buFont typeface="Arial" pitchFamily="34" charset="0"/>
              <a:buChar char="•"/>
            </a:pPr>
            <a:r>
              <a:rPr lang="en-US" dirty="0" smtClean="0"/>
              <a:t>Streamline &amp; simplify administrative processes – utilize IVR technology to automate directory assistance, answer common questions through help lines &amp; complete administrative transactions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7554" y="3786190"/>
            <a:ext cx="5376752" cy="2688376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0" y="0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Call Centre Solution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980728"/>
            <a:ext cx="6635080" cy="2376264"/>
          </a:xfrm>
        </p:spPr>
        <p:txBody>
          <a:bodyPr/>
          <a:lstStyle/>
          <a:p>
            <a:pPr lvl="1"/>
            <a:r>
              <a:rPr lang="en-US" dirty="0" smtClean="0"/>
              <a:t>Customer service log with activity tracking for every customer interaction providing an integrated and unified customer view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dirty="0" smtClean="0"/>
              <a:t>Allows you to import and integrate existing customer database through an excel file </a:t>
            </a:r>
          </a:p>
          <a:p>
            <a:pPr lvl="1" algn="just">
              <a:buFont typeface="Arial" pitchFamily="34" charset="0"/>
              <a:buChar char="•"/>
            </a:pPr>
            <a:endParaRPr lang="en-US" dirty="0" smtClean="0"/>
          </a:p>
          <a:p>
            <a:pPr lvl="1" algn="just"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000108"/>
            <a:ext cx="9144000" cy="142876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85786" y="1214422"/>
            <a:ext cx="74766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Education Sector in India</a:t>
            </a:r>
            <a:endParaRPr lang="en-US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0222" y="2500330"/>
            <a:ext cx="3303413" cy="4357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gstock_Customer_Service_Agent_13945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8992" y="3517603"/>
            <a:ext cx="5064500" cy="2705691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0" y="0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 Call Centre Solution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980728"/>
            <a:ext cx="6635080" cy="2376264"/>
          </a:xfrm>
        </p:spPr>
        <p:txBody>
          <a:bodyPr/>
          <a:lstStyle/>
          <a:p>
            <a:pPr lvl="1" algn="just">
              <a:buFont typeface="Arial" pitchFamily="34" charset="0"/>
              <a:buChar char="•"/>
            </a:pPr>
            <a:r>
              <a:rPr lang="en-US" dirty="0" smtClean="0"/>
              <a:t>Initiate CRM (Customer Relationship Management) </a:t>
            </a:r>
            <a:r>
              <a:rPr lang="en-US" dirty="0" err="1" smtClean="0"/>
              <a:t>programmes</a:t>
            </a:r>
            <a:r>
              <a:rPr lang="en-US" dirty="0" smtClean="0"/>
              <a:t> and getting the feedback thereby making it possible to improve the existing services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4744"/>
            <a:ext cx="9144000" cy="122413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051720" y="1196752"/>
            <a:ext cx="550027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SAN CCS Features</a:t>
            </a:r>
          </a:p>
          <a:p>
            <a:pPr algn="ctr"/>
            <a:endParaRPr lang="en-US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57356" y="2928934"/>
            <a:ext cx="5736887" cy="338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0" y="-24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Features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67544" y="1556792"/>
            <a:ext cx="822960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4488" lvl="0" indent="-344488" algn="just">
              <a:buFont typeface="Arial" pitchFamily="34" charset="0"/>
              <a:buChar char="•"/>
            </a:pPr>
            <a:r>
              <a:rPr lang="en-US" sz="3200" dirty="0" smtClean="0"/>
              <a:t>Integrated in one package to provide the client with maximum output</a:t>
            </a:r>
          </a:p>
          <a:p>
            <a:pPr marL="344488" indent="-344488" algn="just">
              <a:buFont typeface="Arial" pitchFamily="34" charset="0"/>
              <a:buChar char="•"/>
            </a:pPr>
            <a:r>
              <a:rPr lang="en-US" sz="3200" dirty="0" smtClean="0"/>
              <a:t>Developed on a common platform which can be customized as per the client’s needs</a:t>
            </a:r>
          </a:p>
          <a:p>
            <a:pPr marL="344488" indent="-344488" algn="just">
              <a:buFont typeface="Arial" pitchFamily="34" charset="0"/>
              <a:buChar char="•"/>
            </a:pPr>
            <a:r>
              <a:rPr lang="en-US" sz="3200" dirty="0" smtClean="0"/>
              <a:t>Flexible</a:t>
            </a:r>
          </a:p>
          <a:p>
            <a:pPr marL="344488" indent="-344488" algn="just">
              <a:buFont typeface="Arial" pitchFamily="34" charset="0"/>
              <a:buChar char="•"/>
            </a:pPr>
            <a:r>
              <a:rPr lang="en-US" sz="3200" dirty="0" smtClean="0"/>
              <a:t>Equipped with a user-friendly interface</a:t>
            </a:r>
          </a:p>
          <a:p>
            <a:pPr marL="344488" indent="-344488" algn="just"/>
            <a:endParaRPr lang="en-US" sz="3200" dirty="0" smtClean="0"/>
          </a:p>
          <a:p>
            <a:pPr marL="344488" lvl="0" indent="-344488" algn="just">
              <a:buFont typeface="Arial" pitchFamily="34" charset="0"/>
              <a:buChar char="•"/>
            </a:pP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0" y="-24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Features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46856" y="1412776"/>
            <a:ext cx="8229600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2575" lvl="0" indent="-282575" algn="just">
              <a:buFont typeface="Arial" pitchFamily="34" charset="0"/>
              <a:buChar char="•"/>
            </a:pPr>
            <a:r>
              <a:rPr lang="en-US" sz="3200" dirty="0" smtClean="0"/>
              <a:t>Automatic Call Diverting (ACD) capabilities allow you to deliver great customer experiences and drive operational efficiency</a:t>
            </a:r>
          </a:p>
          <a:p>
            <a:pPr marL="282575" lvl="0" indent="-282575" algn="just">
              <a:buFont typeface="Arial" pitchFamily="34" charset="0"/>
              <a:buChar char="•"/>
            </a:pPr>
            <a:r>
              <a:rPr lang="en-US" sz="3200" dirty="0" smtClean="0"/>
              <a:t>Generate database for follow up, feedback and  CRM activities</a:t>
            </a:r>
          </a:p>
          <a:p>
            <a:pPr marL="282575" lvl="0" indent="-282575" algn="just">
              <a:buFont typeface="Arial" pitchFamily="34" charset="0"/>
              <a:buChar char="•"/>
            </a:pPr>
            <a:r>
              <a:rPr lang="en-US" sz="3200" dirty="0" smtClean="0"/>
              <a:t>Call recording for quality monitoring and training purpose</a:t>
            </a:r>
          </a:p>
          <a:p>
            <a:pPr marL="282575" indent="-282575" algn="just">
              <a:buFont typeface="Arial" pitchFamily="34" charset="0"/>
              <a:buChar char="•"/>
            </a:pPr>
            <a:r>
              <a:rPr lang="en-US" sz="3200" dirty="0" smtClean="0"/>
              <a:t>Cost effective</a:t>
            </a:r>
          </a:p>
          <a:p>
            <a:pPr marL="282575" lvl="0" indent="-282575" algn="just">
              <a:buFont typeface="Arial" pitchFamily="34" charset="0"/>
              <a:buChar char="•"/>
            </a:pPr>
            <a:endParaRPr lang="en-US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214414" y="980728"/>
            <a:ext cx="664373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10000" b="1" cap="none" spc="0" dirty="0" smtClean="0">
                <a:ln/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Thanks</a:t>
            </a:r>
            <a:endParaRPr lang="en-US" sz="10000" b="1" cap="none" spc="0" dirty="0">
              <a:ln/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Handwriting" pitchFamily="66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63688" y="4293096"/>
            <a:ext cx="576064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SAN Softwares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923,Sector 39,  Gurgaon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  <a:sym typeface="Wingdings" pitchFamily="2" charset="2"/>
              </a:rPr>
              <a:t></a:t>
            </a: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: 9810018735, 0124-4269735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  <a:sym typeface="Wingdings" pitchFamily="2" charset="2"/>
              </a:rPr>
              <a:t>Email: </a:t>
            </a: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  <a:sym typeface="Wingdings" pitchFamily="2" charset="2"/>
                <a:hlinkClick r:id="rId2"/>
              </a:rPr>
              <a:t>sansoft@sansoftwares.com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cs typeface="Arial" pitchFamily="34" charset="0"/>
                <a:sym typeface="Wingdings" pitchFamily="2" charset="2"/>
              </a:rPr>
              <a:t>www.sansoftwares.com</a:t>
            </a: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  <a:cs typeface="Arial" pitchFamily="34" charset="0"/>
                <a:sym typeface="Wingdings" pitchFamily="2" charset="2"/>
              </a:rPr>
              <a:t> 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  <a:sym typeface="Wingdings" pitchFamily="2" charset="2"/>
            </a:endParaRPr>
          </a:p>
        </p:txBody>
      </p:sp>
      <p:pic>
        <p:nvPicPr>
          <p:cNvPr id="4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852936"/>
            <a:ext cx="4284470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0" y="-24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Education Sector in India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IN" dirty="0" smtClean="0"/>
              <a:t>One of the most profitable sector in India	</a:t>
            </a:r>
          </a:p>
          <a:p>
            <a:r>
              <a:rPr lang="en-IN" dirty="0" smtClean="0"/>
              <a:t>This sector includes institutes like schools, colleges, universities and professional coaching centre</a:t>
            </a:r>
          </a:p>
          <a:p>
            <a:r>
              <a:rPr lang="en-IN" dirty="0" smtClean="0"/>
              <a:t>Large demand for admissions in these centres  </a:t>
            </a:r>
          </a:p>
          <a:p>
            <a:r>
              <a:rPr lang="en-IN" dirty="0" smtClean="0"/>
              <a:t>Key to success is efficient handling of leads and queries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  <p:bldP spid="6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4744"/>
            <a:ext cx="9144000" cy="1872208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77825" y="1196752"/>
            <a:ext cx="874899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Problems in Education Sector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 India</a:t>
            </a:r>
            <a:endParaRPr lang="en-US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96053" y="3140968"/>
            <a:ext cx="2863861" cy="3456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0" y="-24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Problems in Education Sector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>
              <a:lnSpc>
                <a:spcPts val="4700"/>
              </a:lnSpc>
            </a:pPr>
            <a:r>
              <a:rPr lang="en-US" dirty="0" smtClean="0"/>
              <a:t>Growing competition leading to multiple options for students</a:t>
            </a:r>
          </a:p>
          <a:p>
            <a:pPr lvl="0">
              <a:lnSpc>
                <a:spcPts val="4700"/>
              </a:lnSpc>
            </a:pPr>
            <a:r>
              <a:rPr lang="en-US" dirty="0" smtClean="0"/>
              <a:t>With increased broadband and smart phone usage large number of queries are generated but are not attended to.</a:t>
            </a:r>
          </a:p>
          <a:p>
            <a:pPr lvl="0">
              <a:lnSpc>
                <a:spcPts val="4700"/>
              </a:lnSpc>
            </a:pPr>
            <a:r>
              <a:rPr lang="en-US" dirty="0" smtClean="0"/>
              <a:t>So many courses on offer, maintaining a well compiled detailed data base </a:t>
            </a:r>
          </a:p>
          <a:p>
            <a:pPr lvl="0">
              <a:lnSpc>
                <a:spcPts val="4700"/>
              </a:lnSpc>
            </a:pPr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500034" y="1571612"/>
            <a:ext cx="8072494" cy="4714908"/>
          </a:xfrm>
        </p:spPr>
        <p:txBody>
          <a:bodyPr/>
          <a:lstStyle/>
          <a:p>
            <a:pPr marL="350838" lvl="0" indent="-350838" algn="l">
              <a:lnSpc>
                <a:spcPts val="4800"/>
              </a:lnSpc>
              <a:buFont typeface="Arial" pitchFamily="34" charset="0"/>
              <a:buChar char="•"/>
              <a:tabLst>
                <a:tab pos="350838" algn="l"/>
              </a:tabLst>
            </a:pPr>
            <a:r>
              <a:rPr lang="en-US" dirty="0" smtClean="0"/>
              <a:t>Training to answer course specific query or to create domain champions</a:t>
            </a:r>
          </a:p>
          <a:p>
            <a:pPr marL="350838" lvl="0" indent="-350838" algn="l">
              <a:lnSpc>
                <a:spcPts val="4800"/>
              </a:lnSpc>
              <a:buFont typeface="Arial" pitchFamily="34" charset="0"/>
              <a:buChar char="•"/>
              <a:tabLst>
                <a:tab pos="350838" algn="l"/>
              </a:tabLst>
            </a:pPr>
            <a:r>
              <a:rPr lang="en-US" dirty="0" smtClean="0"/>
              <a:t>Routing calls to the right person for perfect solution to the prospective student</a:t>
            </a:r>
          </a:p>
          <a:p>
            <a:pPr marL="350838" lvl="0" indent="-350838" algn="l">
              <a:lnSpc>
                <a:spcPts val="4800"/>
              </a:lnSpc>
              <a:buFont typeface="Arial" pitchFamily="34" charset="0"/>
              <a:buChar char="•"/>
            </a:pPr>
            <a:r>
              <a:rPr lang="en-US" dirty="0" smtClean="0"/>
              <a:t>Deciding upon allocation of resources in right area for better ROI </a:t>
            </a:r>
          </a:p>
          <a:p>
            <a:pPr marL="350838" indent="-350838" algn="l">
              <a:lnSpc>
                <a:spcPts val="4800"/>
              </a:lnSpc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5" name="Title 1"/>
          <p:cNvSpPr txBox="1">
            <a:spLocks noGrp="1"/>
          </p:cNvSpPr>
          <p:nvPr>
            <p:ph type="ctrTitle"/>
          </p:nvPr>
        </p:nvSpPr>
        <p:spPr bwMode="auto">
          <a:xfrm>
            <a:off x="0" y="0"/>
            <a:ext cx="9144000" cy="8572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Problems in </a:t>
            </a:r>
            <a:r>
              <a:rPr lang="en-IN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Education</a:t>
            </a: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 Sector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4744"/>
            <a:ext cx="9144000" cy="1152128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98243" y="1196752"/>
            <a:ext cx="29129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Solutions</a:t>
            </a:r>
            <a:endParaRPr lang="en-US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6" name="Picture 5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2928934"/>
            <a:ext cx="7935384" cy="30041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0" y="9624"/>
            <a:ext cx="9144000" cy="827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IN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Solutions</a:t>
            </a:r>
            <a:endParaRPr kumimoji="0" lang="en-IN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US" dirty="0" smtClean="0"/>
              <a:t>Instant connect with the lead generated</a:t>
            </a:r>
          </a:p>
          <a:p>
            <a:pPr lvl="0"/>
            <a:r>
              <a:rPr lang="en-US" dirty="0" smtClean="0"/>
              <a:t>Multi-channel (SMS, e-mail, Chat and Voice) contact with the student</a:t>
            </a:r>
          </a:p>
          <a:p>
            <a:pPr lvl="0"/>
            <a:r>
              <a:rPr lang="en-US" dirty="0" smtClean="0"/>
              <a:t>Giving complete information  </a:t>
            </a:r>
          </a:p>
          <a:p>
            <a:pPr lvl="0"/>
            <a:r>
              <a:rPr lang="en-US" dirty="0" smtClean="0"/>
              <a:t>Soft skills and product training to the staff</a:t>
            </a:r>
          </a:p>
          <a:p>
            <a:pPr lvl="0">
              <a:buNone/>
            </a:pPr>
            <a:r>
              <a:rPr lang="en-US" dirty="0" smtClean="0"/>
              <a:t>And….</a:t>
            </a:r>
          </a:p>
          <a:p>
            <a:pPr lvl="0">
              <a:buNone/>
            </a:pPr>
            <a:r>
              <a:rPr lang="en-US" b="1" dirty="0" smtClean="0">
                <a:solidFill>
                  <a:srgbClr val="00B050"/>
                </a:solidFill>
              </a:rPr>
              <a:t>SAN SOFTWARE</a:t>
            </a:r>
            <a:endParaRPr lang="en-US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124744"/>
            <a:ext cx="9144000" cy="1872208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42886" y="1196752"/>
            <a:ext cx="732277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SAN CCS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Contact Centre Solution</a:t>
            </a:r>
            <a:endParaRPr lang="en-US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http://www.sansoftwares.com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3625" cy="666751"/>
          </a:xfrm>
          <a:prstGeom prst="rect">
            <a:avLst/>
          </a:prstGeom>
          <a:noFill/>
        </p:spPr>
      </p:pic>
      <p:pic>
        <p:nvPicPr>
          <p:cNvPr id="8" name="Picture 7" descr="Vista_Home_Bas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0944" y="3012625"/>
            <a:ext cx="5625351" cy="384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theme/theme1.xml><?xml version="1.0" encoding="utf-8"?>
<a:theme xmlns:a="http://schemas.openxmlformats.org/drawingml/2006/main" name="Presentation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1126</TotalTime>
  <Words>441</Words>
  <Application>Microsoft Office PowerPoint</Application>
  <PresentationFormat>On-screen Show (4:3)</PresentationFormat>
  <Paragraphs>81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Presentation1</vt:lpstr>
      <vt:lpstr>Slide 1</vt:lpstr>
      <vt:lpstr>Slide 2</vt:lpstr>
      <vt:lpstr>Slide 3</vt:lpstr>
      <vt:lpstr>Slide 4</vt:lpstr>
      <vt:lpstr>Slide 5</vt:lpstr>
      <vt:lpstr>Problems in Education Sector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Scared of Marketing Docs</dc:title>
  <dc:creator>kuldeep</dc:creator>
  <cp:lastModifiedBy>User</cp:lastModifiedBy>
  <cp:revision>136</cp:revision>
  <dcterms:created xsi:type="dcterms:W3CDTF">2013-11-11T10:45:38Z</dcterms:created>
  <dcterms:modified xsi:type="dcterms:W3CDTF">2014-12-03T14:22:28Z</dcterms:modified>
</cp:coreProperties>
</file>