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3" r:id="rId2"/>
    <p:sldId id="294" r:id="rId3"/>
    <p:sldId id="281" r:id="rId4"/>
    <p:sldId id="296" r:id="rId5"/>
    <p:sldId id="295" r:id="rId6"/>
    <p:sldId id="297" r:id="rId7"/>
    <p:sldId id="298" r:id="rId8"/>
    <p:sldId id="299" r:id="rId9"/>
    <p:sldId id="301" r:id="rId10"/>
    <p:sldId id="318" r:id="rId11"/>
    <p:sldId id="319" r:id="rId12"/>
    <p:sldId id="314" r:id="rId13"/>
    <p:sldId id="315" r:id="rId14"/>
    <p:sldId id="302" r:id="rId15"/>
    <p:sldId id="316" r:id="rId16"/>
    <p:sldId id="317" r:id="rId17"/>
    <p:sldId id="303" r:id="rId18"/>
    <p:sldId id="306" r:id="rId19"/>
    <p:sldId id="311" r:id="rId20"/>
    <p:sldId id="282" r:id="rId21"/>
    <p:sldId id="312" r:id="rId22"/>
    <p:sldId id="32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D9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85" autoAdjust="0"/>
  </p:normalViewPr>
  <p:slideViewPr>
    <p:cSldViewPr>
      <p:cViewPr>
        <p:scale>
          <a:sx n="62" d="100"/>
          <a:sy n="62" d="100"/>
        </p:scale>
        <p:origin x="-1584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7" d="100"/>
        <a:sy n="67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1600" y="3356992"/>
            <a:ext cx="7270576" cy="1080120"/>
          </a:xfrm>
        </p:spPr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4509120"/>
            <a:ext cx="6224736" cy="100811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48326B-FC76-45D7-8E17-42DCC94D98C4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980DB-F330-4661-BF00-AF3EBD5B4CF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FC2235-35CE-4ACD-B757-36FB6A8E6651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2D6E4C-2ADA-483D-862C-A25BD3CB2B1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80728"/>
            <a:ext cx="2057400" cy="5145435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80728"/>
            <a:ext cx="6019800" cy="514543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5D5C3D-D084-4E1E-AE00-D0FF20541BD5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51DE7C-3AA8-4D3A-8F1B-8790FA85A96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3F0DBC-EF8C-436F-8399-BFA9FC6C542D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32D2B-E78E-4173-A7C3-6C57FFEC9CC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8C34E3-6C59-4A06-90A3-95510AD28CA5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4DDE4-3934-4E7B-BBEC-A06E0CDFC57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038600" cy="50014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038600" cy="50014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F8E37A-3C9C-48E2-AC15-8743DEA0CA4F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FD31D-4198-4A43-8F25-B3BB37472D3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4214"/>
            <a:ext cx="4040188" cy="686398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3976"/>
            <a:ext cx="4040188" cy="4239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4214"/>
            <a:ext cx="4041775" cy="686398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3976"/>
            <a:ext cx="4041775" cy="4239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9D792C-CA98-49A5-B9B9-21B5A4ABB0FF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F4BA3D-76E1-4056-A983-F5B5659DB56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1593BE-7725-4E16-9B62-5070B84789FD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E2943F-8EC5-4803-AC8D-A024714A901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711005-F0B5-42C5-8CBC-6EF2D6CF21AC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E248A1-D548-474D-97BE-3EA164720EA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3008313" cy="648072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80728"/>
            <a:ext cx="5111750" cy="51454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28800"/>
            <a:ext cx="3008313" cy="4497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7F09C2-EB25-4DCA-8F6D-155660158DC0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174116-2885-44CC-B16B-A2539C45C14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61196"/>
            <a:ext cx="5486400" cy="506141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52736"/>
            <a:ext cx="5486400" cy="367483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altLang="zh-CN" noProof="0" smtClean="0"/>
              <a:t>Click icon to add picture</a:t>
            </a:r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53393"/>
            <a:ext cx="5486400" cy="7188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ECB7DC-89ED-47BA-9543-671A1DF40F0C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91D6A-5D7B-433F-8F06-9BA08F0036D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2296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zh-C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81075"/>
            <a:ext cx="82296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390D3E7-2443-468F-903A-8C04E5C653F8}" type="datetimeFigureOut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EDF07C-62B7-4909-8222-D625A6E71C8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sansoft@sansoftwares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872208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8012" y="1196752"/>
            <a:ext cx="833343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Contact Centre Solution for </a:t>
            </a:r>
          </a:p>
          <a:p>
            <a:pPr algn="ctr"/>
            <a:r>
              <a:rPr lang="en-US" sz="54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Hospitals</a:t>
            </a:r>
            <a:endParaRPr lang="en-US" sz="5400" b="1" spc="50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2996952"/>
            <a:ext cx="5170787" cy="3645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58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CALLER</a:t>
            </a:r>
            <a:endParaRPr lang="en-US" sz="3200" dirty="0"/>
          </a:p>
        </p:txBody>
      </p:sp>
      <p:sp>
        <p:nvSpPr>
          <p:cNvPr id="23" name="Rectangle 22"/>
          <p:cNvSpPr/>
          <p:nvPr/>
        </p:nvSpPr>
        <p:spPr>
          <a:xfrm>
            <a:off x="2714580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IVR</a:t>
            </a:r>
            <a:endParaRPr lang="en-US" sz="3200" dirty="0"/>
          </a:p>
        </p:txBody>
      </p:sp>
      <p:sp>
        <p:nvSpPr>
          <p:cNvPr id="24" name="Rectangle 23"/>
          <p:cNvSpPr/>
          <p:nvPr/>
        </p:nvSpPr>
        <p:spPr>
          <a:xfrm>
            <a:off x="5000596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AGENT</a:t>
            </a:r>
            <a:endParaRPr lang="en-US" sz="3200" dirty="0"/>
          </a:p>
        </p:txBody>
      </p:sp>
      <p:sp>
        <p:nvSpPr>
          <p:cNvPr id="89" name="Rectangle 88"/>
          <p:cNvSpPr/>
          <p:nvPr/>
        </p:nvSpPr>
        <p:spPr>
          <a:xfrm>
            <a:off x="1785918" y="3714752"/>
            <a:ext cx="1928794" cy="128588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Caller Information pop up</a:t>
            </a:r>
            <a:endParaRPr lang="en-US" sz="2800" dirty="0"/>
          </a:p>
        </p:txBody>
      </p:sp>
      <p:sp>
        <p:nvSpPr>
          <p:cNvPr id="90" name="Rectangle 89"/>
          <p:cNvSpPr/>
          <p:nvPr/>
        </p:nvSpPr>
        <p:spPr>
          <a:xfrm>
            <a:off x="4214810" y="3714752"/>
            <a:ext cx="2000232" cy="128588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Computer Telephony Integration</a:t>
            </a:r>
            <a:endParaRPr lang="en-US" sz="2800" dirty="0"/>
          </a:p>
        </p:txBody>
      </p:sp>
      <p:sp>
        <p:nvSpPr>
          <p:cNvPr id="92" name="Rectangle 91"/>
          <p:cNvSpPr/>
          <p:nvPr/>
        </p:nvSpPr>
        <p:spPr>
          <a:xfrm>
            <a:off x="6715140" y="3714752"/>
            <a:ext cx="2000232" cy="135732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Call Record</a:t>
            </a:r>
            <a:endParaRPr lang="en-US" sz="2800" dirty="0"/>
          </a:p>
        </p:txBody>
      </p:sp>
      <p:sp>
        <p:nvSpPr>
          <p:cNvPr id="26" name="Right Arrow 25"/>
          <p:cNvSpPr/>
          <p:nvPr/>
        </p:nvSpPr>
        <p:spPr>
          <a:xfrm>
            <a:off x="1785918" y="1785926"/>
            <a:ext cx="906970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wn Arrow 32"/>
          <p:cNvSpPr/>
          <p:nvPr/>
        </p:nvSpPr>
        <p:spPr>
          <a:xfrm>
            <a:off x="2786050" y="3000372"/>
            <a:ext cx="45719" cy="714380"/>
          </a:xfrm>
          <a:prstGeom prst="downArrow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own Arrow 33"/>
          <p:cNvSpPr/>
          <p:nvPr/>
        </p:nvSpPr>
        <p:spPr>
          <a:xfrm>
            <a:off x="5214942" y="2428868"/>
            <a:ext cx="45719" cy="1285884"/>
          </a:xfrm>
          <a:prstGeom prst="down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Down Arrow 34"/>
          <p:cNvSpPr/>
          <p:nvPr/>
        </p:nvSpPr>
        <p:spPr>
          <a:xfrm>
            <a:off x="7715272" y="3000372"/>
            <a:ext cx="45719" cy="71438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Arrow 37"/>
          <p:cNvSpPr/>
          <p:nvPr/>
        </p:nvSpPr>
        <p:spPr>
          <a:xfrm>
            <a:off x="4143372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>
            <a:off x="2786050" y="2928934"/>
            <a:ext cx="4929222" cy="7143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0" y="0"/>
            <a:ext cx="9144000" cy="792088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err="1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Dialer</a:t>
            </a:r>
            <a:r>
              <a:rPr lang="en-IN" sz="44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 for Incoming Calls</a:t>
            </a:r>
            <a:endParaRPr lang="en-IN" sz="44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89" grpId="0" animBg="1"/>
      <p:bldP spid="90" grpId="0" animBg="1"/>
      <p:bldP spid="92" grpId="0" animBg="1"/>
      <p:bldP spid="26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58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DATA</a:t>
            </a:r>
            <a:endParaRPr lang="en-US" sz="3200" dirty="0"/>
          </a:p>
        </p:txBody>
      </p:sp>
      <p:sp>
        <p:nvSpPr>
          <p:cNvPr id="23" name="Rectangle 22"/>
          <p:cNvSpPr/>
          <p:nvPr/>
        </p:nvSpPr>
        <p:spPr>
          <a:xfrm>
            <a:off x="2714580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DIALER</a:t>
            </a:r>
            <a:endParaRPr lang="en-US" sz="3200" dirty="0"/>
          </a:p>
        </p:txBody>
      </p:sp>
      <p:sp>
        <p:nvSpPr>
          <p:cNvPr id="24" name="Rectangle 23"/>
          <p:cNvSpPr/>
          <p:nvPr/>
        </p:nvSpPr>
        <p:spPr>
          <a:xfrm>
            <a:off x="5000596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AGENT</a:t>
            </a:r>
            <a:endParaRPr lang="en-US" sz="3200" dirty="0"/>
          </a:p>
        </p:txBody>
      </p:sp>
      <p:sp>
        <p:nvSpPr>
          <p:cNvPr id="25" name="Rectangle 24"/>
          <p:cNvSpPr/>
          <p:nvPr/>
        </p:nvSpPr>
        <p:spPr>
          <a:xfrm>
            <a:off x="7286612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CLIENT</a:t>
            </a:r>
            <a:endParaRPr lang="en-US" sz="3200" dirty="0"/>
          </a:p>
        </p:txBody>
      </p:sp>
      <p:sp>
        <p:nvSpPr>
          <p:cNvPr id="89" name="Rectangle 88"/>
          <p:cNvSpPr/>
          <p:nvPr/>
        </p:nvSpPr>
        <p:spPr>
          <a:xfrm>
            <a:off x="142876" y="3714752"/>
            <a:ext cx="1857356" cy="128588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Preview  Dialer</a:t>
            </a:r>
            <a:endParaRPr lang="en-US" sz="2800" dirty="0"/>
          </a:p>
        </p:txBody>
      </p:sp>
      <p:sp>
        <p:nvSpPr>
          <p:cNvPr id="90" name="Rectangle 89"/>
          <p:cNvSpPr/>
          <p:nvPr/>
        </p:nvSpPr>
        <p:spPr>
          <a:xfrm>
            <a:off x="2500330" y="3714752"/>
            <a:ext cx="2000232" cy="128588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Progressive Dialer</a:t>
            </a:r>
            <a:endParaRPr lang="en-US" sz="2800" dirty="0"/>
          </a:p>
        </p:txBody>
      </p:sp>
      <p:sp>
        <p:nvSpPr>
          <p:cNvPr id="92" name="Rectangle 91"/>
          <p:cNvSpPr/>
          <p:nvPr/>
        </p:nvSpPr>
        <p:spPr>
          <a:xfrm>
            <a:off x="5000660" y="3714752"/>
            <a:ext cx="2000232" cy="135732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Automatic Dialer</a:t>
            </a:r>
            <a:endParaRPr lang="en-US" sz="2800" dirty="0"/>
          </a:p>
        </p:txBody>
      </p:sp>
      <p:sp>
        <p:nvSpPr>
          <p:cNvPr id="26" name="Right Arrow 25"/>
          <p:cNvSpPr/>
          <p:nvPr/>
        </p:nvSpPr>
        <p:spPr>
          <a:xfrm>
            <a:off x="1785918" y="1785926"/>
            <a:ext cx="906970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wn Arrow 32"/>
          <p:cNvSpPr/>
          <p:nvPr/>
        </p:nvSpPr>
        <p:spPr>
          <a:xfrm>
            <a:off x="1071570" y="3000372"/>
            <a:ext cx="45719" cy="714380"/>
          </a:xfrm>
          <a:prstGeom prst="downArrow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own Arrow 33"/>
          <p:cNvSpPr/>
          <p:nvPr/>
        </p:nvSpPr>
        <p:spPr>
          <a:xfrm>
            <a:off x="3500462" y="2428868"/>
            <a:ext cx="45719" cy="1285884"/>
          </a:xfrm>
          <a:prstGeom prst="down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Down Arrow 34"/>
          <p:cNvSpPr/>
          <p:nvPr/>
        </p:nvSpPr>
        <p:spPr>
          <a:xfrm>
            <a:off x="6000792" y="3000372"/>
            <a:ext cx="45719" cy="71438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Arrow 37"/>
          <p:cNvSpPr/>
          <p:nvPr/>
        </p:nvSpPr>
        <p:spPr>
          <a:xfrm>
            <a:off x="4143372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>
            <a:off x="1071570" y="2928934"/>
            <a:ext cx="4929222" cy="7143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/>
          <p:cNvSpPr/>
          <p:nvPr/>
        </p:nvSpPr>
        <p:spPr>
          <a:xfrm>
            <a:off x="6429388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0" y="0"/>
            <a:ext cx="9144000" cy="792088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err="1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Dialer</a:t>
            </a:r>
            <a:r>
              <a:rPr lang="en-IN" sz="44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 for Outgoing Calls</a:t>
            </a:r>
            <a:endParaRPr lang="en-IN" sz="44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25" grpId="0" animBg="1"/>
      <p:bldP spid="89" grpId="0" animBg="1"/>
      <p:bldP spid="90" grpId="0" animBg="1"/>
      <p:bldP spid="92" grpId="0" animBg="1"/>
      <p:bldP spid="26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42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923112" cy="1800200"/>
          </a:xfrm>
        </p:spPr>
        <p:txBody>
          <a:bodyPr/>
          <a:lstStyle/>
          <a:p>
            <a:pPr algn="just"/>
            <a:r>
              <a:rPr lang="en-US" dirty="0" smtClean="0"/>
              <a:t>Software helps in training the staff so that the correct information can be given to the caller</a:t>
            </a:r>
            <a:endParaRPr lang="en-US" dirty="0"/>
          </a:p>
        </p:txBody>
      </p:sp>
      <p:pic>
        <p:nvPicPr>
          <p:cNvPr id="7" name="Picture 6" descr="01c87b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2852936"/>
            <a:ext cx="3645279" cy="364527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0"/>
            <a:ext cx="9144000" cy="792088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Contact Centre Solution</a:t>
            </a:r>
            <a:endParaRPr lang="en-IN" sz="44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923112" cy="1800200"/>
          </a:xfrm>
        </p:spPr>
        <p:txBody>
          <a:bodyPr/>
          <a:lstStyle/>
          <a:p>
            <a:pPr algn="just"/>
            <a:r>
              <a:rPr lang="en-US" dirty="0" smtClean="0"/>
              <a:t>Generating MIS reports to </a:t>
            </a:r>
            <a:r>
              <a:rPr lang="en-US" dirty="0" err="1" smtClean="0"/>
              <a:t>analyse</a:t>
            </a:r>
            <a:r>
              <a:rPr lang="en-US" dirty="0" smtClean="0"/>
              <a:t> new callers and repeat callers</a:t>
            </a:r>
            <a:endParaRPr lang="en-US" dirty="0"/>
          </a:p>
        </p:txBody>
      </p:sp>
      <p:pic>
        <p:nvPicPr>
          <p:cNvPr id="7" name="Picture 6" descr="01c87b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48384" y="3815840"/>
            <a:ext cx="4980864" cy="234946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0"/>
            <a:ext cx="9144000" cy="792088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Contact Centre Solution</a:t>
            </a:r>
            <a:endParaRPr lang="en-IN" sz="44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4553" y="3140968"/>
            <a:ext cx="3566893" cy="3719488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635080" cy="3168352"/>
          </a:xfrm>
        </p:spPr>
        <p:txBody>
          <a:bodyPr/>
          <a:lstStyle/>
          <a:p>
            <a:pPr algn="just"/>
            <a:r>
              <a:rPr lang="en-US" dirty="0" smtClean="0"/>
              <a:t>Allows you to import and integrate existing patient database through an excel file for informing them about any event or a promotional event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792088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Contact Centre Solution</a:t>
            </a:r>
            <a:endParaRPr lang="en-IN" sz="44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4005064"/>
            <a:ext cx="4130432" cy="2248096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635080" cy="3168352"/>
          </a:xfrm>
        </p:spPr>
        <p:txBody>
          <a:bodyPr/>
          <a:lstStyle/>
          <a:p>
            <a:pPr algn="just"/>
            <a:r>
              <a:rPr lang="en-US" dirty="0" smtClean="0"/>
              <a:t>Allows you to import and integrate existing patient database through an excel file for informing them about any event or a promotional event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792088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Contact Centre Solution</a:t>
            </a:r>
            <a:endParaRPr lang="en-IN" sz="44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70042" y="3523923"/>
            <a:ext cx="3373958" cy="3334077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7283152" cy="3168352"/>
          </a:xfrm>
        </p:spPr>
        <p:txBody>
          <a:bodyPr/>
          <a:lstStyle/>
          <a:p>
            <a:pPr algn="just"/>
            <a:r>
              <a:rPr lang="en-US" dirty="0" smtClean="0"/>
              <a:t>Initiate CRM (Customer Relationship Management) </a:t>
            </a:r>
            <a:r>
              <a:rPr lang="en-US" dirty="0" err="1" smtClean="0"/>
              <a:t>programmes</a:t>
            </a:r>
            <a:r>
              <a:rPr lang="en-US" dirty="0" smtClean="0"/>
              <a:t> and getting the feedback thereby making it possible to improve the existing services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792088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Contact Centre Solution</a:t>
            </a:r>
            <a:endParaRPr lang="en-IN" sz="44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8104" y="3356992"/>
            <a:ext cx="3486155" cy="3311848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8219256" cy="3168352"/>
          </a:xfrm>
        </p:spPr>
        <p:txBody>
          <a:bodyPr/>
          <a:lstStyle/>
          <a:p>
            <a:pPr algn="just"/>
            <a:r>
              <a:rPr lang="en-US" dirty="0" smtClean="0"/>
              <a:t>Since time is of essence in healthcare our Automatic Call Distribution helps is almost zero hold time leading to higher client satisfaction and efficient distribution of call handling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792088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Contact Centre Solution</a:t>
            </a:r>
            <a:endParaRPr lang="en-IN" sz="44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rcRect l="990" t="1833" r="1393" b="3167"/>
          <a:stretch>
            <a:fillRect/>
          </a:stretch>
        </p:blipFill>
        <p:spPr>
          <a:xfrm>
            <a:off x="3347864" y="3789040"/>
            <a:ext cx="5544616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635080" cy="3168352"/>
          </a:xfrm>
        </p:spPr>
        <p:txBody>
          <a:bodyPr/>
          <a:lstStyle/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Through our integrated linguistic IVR system for 24 x 7 support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792088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Contact Centre Solution</a:t>
            </a:r>
            <a:endParaRPr lang="en-IN" sz="44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224136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51720" y="1196752"/>
            <a:ext cx="550027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SAN CCS Features</a:t>
            </a:r>
          </a:p>
          <a:p>
            <a:pPr algn="ctr"/>
            <a:endParaRPr lang="en-US" sz="5400" b="1" spc="50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9" y="2562483"/>
            <a:ext cx="4772032" cy="3922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872208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27584" y="1196752"/>
            <a:ext cx="75608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Hospital Sector In India</a:t>
            </a:r>
            <a:endParaRPr lang="en-US" sz="5400" b="1" spc="50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3180585"/>
            <a:ext cx="4536504" cy="2868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1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67544" y="1556792"/>
            <a:ext cx="822960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4488" lvl="0" indent="-344488" algn="just">
              <a:buFont typeface="Arial" pitchFamily="34" charset="0"/>
              <a:buChar char="•"/>
            </a:pPr>
            <a:r>
              <a:rPr lang="en-US" sz="3200" dirty="0" smtClean="0"/>
              <a:t>Integrated in one package to provide the client with maximum output</a:t>
            </a:r>
          </a:p>
          <a:p>
            <a:pPr marL="344488" indent="-344488" algn="just">
              <a:buFont typeface="Arial" pitchFamily="34" charset="0"/>
              <a:buChar char="•"/>
            </a:pPr>
            <a:r>
              <a:rPr lang="en-US" sz="3200" dirty="0" smtClean="0"/>
              <a:t>Developed on a common platform which can be customized as per the client’s needs</a:t>
            </a:r>
          </a:p>
          <a:p>
            <a:pPr marL="344488" indent="-344488" algn="just">
              <a:buFont typeface="Arial" pitchFamily="34" charset="0"/>
              <a:buChar char="•"/>
            </a:pPr>
            <a:r>
              <a:rPr lang="en-US" sz="3200" dirty="0" smtClean="0"/>
              <a:t>Flexible</a:t>
            </a:r>
          </a:p>
          <a:p>
            <a:pPr marL="344488" indent="-344488" algn="just">
              <a:buFont typeface="Arial" pitchFamily="34" charset="0"/>
              <a:buChar char="•"/>
            </a:pPr>
            <a:r>
              <a:rPr lang="en-US" sz="3200" dirty="0" smtClean="0"/>
              <a:t>Equipped with a user-friendly interface</a:t>
            </a:r>
          </a:p>
          <a:p>
            <a:pPr marL="344488" indent="-344488" algn="just"/>
            <a:endParaRPr lang="en-US" sz="3200" dirty="0" smtClean="0"/>
          </a:p>
          <a:p>
            <a:pPr marL="344488" lvl="0" indent="-344488" algn="just">
              <a:buFont typeface="Arial" pitchFamily="34" charset="0"/>
              <a:buChar char="•"/>
            </a:pPr>
            <a:endParaRPr lang="en-US" sz="3200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792088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Features</a:t>
            </a:r>
            <a:endParaRPr lang="en-IN" sz="44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46856" y="1412776"/>
            <a:ext cx="822960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2575" lvl="0" indent="-282575" algn="just">
              <a:buFont typeface="Arial" pitchFamily="34" charset="0"/>
              <a:buChar char="•"/>
            </a:pPr>
            <a:r>
              <a:rPr lang="en-US" sz="3200" dirty="0" smtClean="0"/>
              <a:t>Automatic Call Diverting (ACD) capabilities allow you to deliver great customer experiences and drive operational efficiency</a:t>
            </a:r>
          </a:p>
          <a:p>
            <a:pPr marL="282575" lvl="0" indent="-282575" algn="just">
              <a:buFont typeface="Arial" pitchFamily="34" charset="0"/>
              <a:buChar char="•"/>
            </a:pPr>
            <a:r>
              <a:rPr lang="en-US" sz="3200" dirty="0" smtClean="0"/>
              <a:t>Generate database for follow up, feedback and  CRM activities</a:t>
            </a:r>
          </a:p>
          <a:p>
            <a:pPr marL="282575" lvl="0" indent="-282575" algn="just">
              <a:buFont typeface="Arial" pitchFamily="34" charset="0"/>
              <a:buChar char="•"/>
            </a:pPr>
            <a:r>
              <a:rPr lang="en-US" sz="3200" dirty="0" smtClean="0"/>
              <a:t>Call recording for quality monitoring and training purpose</a:t>
            </a:r>
          </a:p>
          <a:p>
            <a:pPr marL="282575" indent="-282575" algn="just">
              <a:buFont typeface="Arial" pitchFamily="34" charset="0"/>
              <a:buChar char="•"/>
            </a:pPr>
            <a:r>
              <a:rPr lang="en-US" sz="3200" dirty="0" smtClean="0"/>
              <a:t>Cost effective</a:t>
            </a:r>
          </a:p>
          <a:p>
            <a:pPr marL="282575" lvl="0" indent="-282575" algn="just">
              <a:buFont typeface="Arial" pitchFamily="34" charset="0"/>
              <a:buChar char="•"/>
            </a:pPr>
            <a:endParaRPr lang="en-US" sz="32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792088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Features</a:t>
            </a:r>
            <a:endParaRPr lang="en-IN" sz="44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14414" y="980728"/>
            <a:ext cx="664373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10000" b="1" cap="none" spc="0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Thanks</a:t>
            </a:r>
            <a:endParaRPr lang="en-US" sz="10000" b="1" cap="none" spc="0" dirty="0">
              <a:ln/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63688" y="4293096"/>
            <a:ext cx="576064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SAN </a:t>
            </a:r>
            <a:r>
              <a:rPr kumimoji="0" lang="en-US" sz="2000" b="1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Softwares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923,Sector 39,  Gurgaon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</a:rPr>
              <a:t>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: 9810018735, 0124-4269735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</a:rPr>
              <a:t>Email: 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  <a:hlinkClick r:id="rId2"/>
              </a:rPr>
              <a:t>sansoft@sansoftwares.com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cs typeface="Arial" pitchFamily="34" charset="0"/>
                <a:sym typeface="Wingdings" pitchFamily="2" charset="2"/>
              </a:rPr>
              <a:t>www.sansoftwares.com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cs typeface="Arial" pitchFamily="34" charset="0"/>
                <a:sym typeface="Wingdings" pitchFamily="2" charset="2"/>
              </a:rPr>
              <a:t> 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</p:txBody>
      </p:sp>
      <p:pic>
        <p:nvPicPr>
          <p:cNvPr id="4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852936"/>
            <a:ext cx="4284470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IN" dirty="0" smtClean="0"/>
              <a:t>One of the fastest growing sectors in India	</a:t>
            </a:r>
          </a:p>
          <a:p>
            <a:r>
              <a:rPr lang="en-US" dirty="0" smtClean="0"/>
              <a:t>Patient engagement plays an increasingly critical role </a:t>
            </a:r>
          </a:p>
          <a:p>
            <a:r>
              <a:rPr lang="en-US" dirty="0" smtClean="0"/>
              <a:t>Aging population requires greater levels of care </a:t>
            </a:r>
          </a:p>
          <a:p>
            <a:r>
              <a:rPr lang="en-IN" dirty="0" smtClean="0"/>
              <a:t>New ways needs to be scouted for to exceed patient’s expectations</a:t>
            </a:r>
            <a:endParaRPr lang="en-IN" dirty="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792088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About Hospitals in India</a:t>
            </a:r>
            <a:endParaRPr lang="en-IN" sz="44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872208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1" y="1196752"/>
            <a:ext cx="925367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0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Problems in Healthcare Delivery</a:t>
            </a:r>
          </a:p>
          <a:p>
            <a:pPr algn="ctr"/>
            <a:r>
              <a:rPr lang="en-US" sz="50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Sector In India</a:t>
            </a:r>
            <a:endParaRPr lang="en-US" sz="5000" b="1" spc="50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4575" y="3140968"/>
            <a:ext cx="4326818" cy="345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algn="just"/>
            <a:r>
              <a:rPr lang="en-US" dirty="0" smtClean="0"/>
              <a:t>Difficulty in handling large number of incoming calls</a:t>
            </a:r>
          </a:p>
          <a:p>
            <a:pPr algn="just"/>
            <a:r>
              <a:rPr lang="en-US" dirty="0" smtClean="0"/>
              <a:t>Manpower requirement at call centre to handle so many calls</a:t>
            </a:r>
          </a:p>
          <a:p>
            <a:r>
              <a:rPr lang="en-US" dirty="0" smtClean="0"/>
              <a:t>Managing past medical records of the patients</a:t>
            </a:r>
          </a:p>
          <a:p>
            <a:r>
              <a:rPr lang="en-US" dirty="0" smtClean="0"/>
              <a:t>Quickly finding the call history of the patient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792088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Problems in Hospitals in India</a:t>
            </a:r>
            <a:endParaRPr lang="en-IN" sz="44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152128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98243" y="1196752"/>
            <a:ext cx="29129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Solutions</a:t>
            </a:r>
            <a:endParaRPr lang="en-US" sz="5400" b="1" spc="50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12716" y="2276872"/>
            <a:ext cx="4382464" cy="3286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dirty="0" smtClean="0"/>
              <a:t>Maintaining patient data systematically</a:t>
            </a:r>
          </a:p>
          <a:p>
            <a:pPr lvl="0"/>
            <a:r>
              <a:rPr lang="en-US" dirty="0" smtClean="0"/>
              <a:t>Establishing continuous connection with the patients</a:t>
            </a:r>
          </a:p>
          <a:p>
            <a:pPr lvl="0"/>
            <a:r>
              <a:rPr lang="en-US" dirty="0" smtClean="0"/>
              <a:t>Training and education of staff</a:t>
            </a:r>
          </a:p>
          <a:p>
            <a:pPr lvl="0">
              <a:buNone/>
            </a:pPr>
            <a:r>
              <a:rPr lang="en-US" dirty="0" smtClean="0"/>
              <a:t>And….</a:t>
            </a:r>
          </a:p>
          <a:p>
            <a:pPr lvl="0">
              <a:buNone/>
            </a:pPr>
            <a:r>
              <a:rPr lang="en-US" b="1" dirty="0" smtClean="0">
                <a:solidFill>
                  <a:srgbClr val="00B050"/>
                </a:solidFill>
              </a:rPr>
              <a:t>SAN </a:t>
            </a:r>
            <a:r>
              <a:rPr lang="en-US" b="1" dirty="0" err="1" smtClean="0">
                <a:solidFill>
                  <a:srgbClr val="00B050"/>
                </a:solidFill>
              </a:rPr>
              <a:t>Softwares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792088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Solutions</a:t>
            </a:r>
            <a:endParaRPr lang="en-IN" sz="44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872208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2341" y="1196752"/>
            <a:ext cx="840480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SAN </a:t>
            </a:r>
            <a:r>
              <a:rPr lang="en-US" sz="5400" b="1" spc="50" dirty="0" err="1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Softwares</a:t>
            </a:r>
            <a:endParaRPr lang="en-US" sz="5400" b="1" spc="50" dirty="0" smtClean="0">
              <a:ln w="11430"/>
              <a:solidFill>
                <a:schemeClr val="accent3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54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Contact Centre Solution</a:t>
            </a:r>
            <a:endParaRPr lang="en-US" sz="5400" b="1" spc="50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0944" y="2996951"/>
            <a:ext cx="5625351" cy="3488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923112" cy="1800200"/>
          </a:xfrm>
        </p:spPr>
        <p:txBody>
          <a:bodyPr/>
          <a:lstStyle/>
          <a:p>
            <a:pPr algn="just"/>
            <a:r>
              <a:rPr lang="en-US" dirty="0" smtClean="0"/>
              <a:t>Based on the number of the caller software gives the history of the previous query</a:t>
            </a:r>
            <a:endParaRPr lang="en-US" dirty="0"/>
          </a:p>
        </p:txBody>
      </p:sp>
      <p:pic>
        <p:nvPicPr>
          <p:cNvPr id="7" name="Picture 6" descr="01c87b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71920" y="3575266"/>
            <a:ext cx="4732528" cy="266204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0"/>
            <a:ext cx="9144000" cy="792088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Contact Centre Solution</a:t>
            </a:r>
            <a:endParaRPr lang="en-IN" sz="44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0" grpId="0" animBg="1"/>
    </p:bldLst>
  </p:timing>
</p:sld>
</file>

<file path=ppt/theme/theme1.xml><?xml version="1.0" encoding="utf-8"?>
<a:theme xmlns:a="http://schemas.openxmlformats.org/drawingml/2006/main" name="Presentation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</TotalTime>
  <Words>385</Words>
  <Application>Microsoft Office PowerPoint</Application>
  <PresentationFormat>On-screen Show (4:3)</PresentationFormat>
  <Paragraphs>72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Presentation1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Scared of Marketing Docs</dc:title>
  <dc:creator>kuldeep</dc:creator>
  <cp:lastModifiedBy>User</cp:lastModifiedBy>
  <cp:revision>82</cp:revision>
  <dcterms:created xsi:type="dcterms:W3CDTF">2013-11-11T10:45:38Z</dcterms:created>
  <dcterms:modified xsi:type="dcterms:W3CDTF">2014-10-18T07:52:09Z</dcterms:modified>
</cp:coreProperties>
</file>